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1" r:id="rId16"/>
    <p:sldId id="272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</a:t>
            </a:r>
            <a:r>
              <a:rPr lang="ru-RU" dirty="0" smtClean="0"/>
              <a:t>на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</a:t>
            </a:r>
            <a:r>
              <a:rPr lang="en-GB" dirty="0" smtClean="0"/>
              <a:t> </a:t>
            </a:r>
            <a:r>
              <a:rPr lang="ru-RU" dirty="0" smtClean="0"/>
              <a:t>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r>
              <a:rPr lang="en-GB"/>
              <a:t/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" TargetMode="External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uckduckgo.com/" TargetMode="External"/><Relationship Id="rId4" Type="http://schemas.openxmlformats.org/officeDocument/2006/relationships/hyperlink" Target="https://search.yahoo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g.websit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/>
              <a:t>1.1 Сърфиране, търсене и филтриране на данни, информация и дигитално съдържание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ru-RU" dirty="0" smtClean="0"/>
              <a:t>Мултимедийна презентация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r>
              <a:rPr lang="en-GB"/>
              <a:t/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Търсене в Интернет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Търсачки, резултати и добри практики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5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Търсеща машина (търсачка)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smtClean="0"/>
              <a:t> Специализиран софтуер за търсене на информация в Интернет</a:t>
            </a:r>
          </a:p>
          <a:p>
            <a:r>
              <a:rPr lang="bg-BG" dirty="0"/>
              <a:t> </a:t>
            </a:r>
            <a:r>
              <a:rPr lang="bg-BG" dirty="0" smtClean="0"/>
              <a:t>Отваря се в браузъра като уеб страница и има собствен адрес</a:t>
            </a:r>
          </a:p>
          <a:p>
            <a:r>
              <a:rPr lang="bg-BG" dirty="0"/>
              <a:t> </a:t>
            </a:r>
            <a:r>
              <a:rPr lang="bg-BG" dirty="0" smtClean="0"/>
              <a:t>Има поле за търсене, в което се попълва заявка – една или няколко ключови думи</a:t>
            </a:r>
          </a:p>
          <a:p>
            <a:r>
              <a:rPr lang="bg-BG" dirty="0"/>
              <a:t> </a:t>
            </a:r>
            <a:r>
              <a:rPr lang="bg-BG" dirty="0" smtClean="0"/>
              <a:t>Адресното поле на браузъра също играе роля на търсачка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7305" y="1543014"/>
            <a:ext cx="5961618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02852" y="4367720"/>
            <a:ext cx="519052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Търсачката Гугъл с поле за търсене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484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Най-популярни търсещи машини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u="sng" dirty="0" smtClean="0">
                <a:hlinkClick r:id="rId2"/>
              </a:rPr>
              <a:t> https</a:t>
            </a:r>
            <a:r>
              <a:rPr lang="bg-BG" u="sng" dirty="0">
                <a:hlinkClick r:id="rId2"/>
              </a:rPr>
              <a:t>://www.google.com/</a:t>
            </a:r>
            <a:r>
              <a:rPr lang="bg-BG" dirty="0"/>
              <a:t> – Гугъл</a:t>
            </a:r>
            <a:endParaRPr lang="en-GB" dirty="0"/>
          </a:p>
          <a:p>
            <a:pPr lvl="0"/>
            <a:r>
              <a:rPr lang="bg-BG" u="sng" dirty="0" smtClean="0">
                <a:hlinkClick r:id="rId3"/>
              </a:rPr>
              <a:t> https</a:t>
            </a:r>
            <a:r>
              <a:rPr lang="bg-BG" u="sng" dirty="0">
                <a:hlinkClick r:id="rId3"/>
              </a:rPr>
              <a:t>://www.bing.com/</a:t>
            </a:r>
            <a:r>
              <a:rPr lang="bg-BG" dirty="0"/>
              <a:t> - Бинг </a:t>
            </a:r>
            <a:endParaRPr lang="en-GB" dirty="0"/>
          </a:p>
          <a:p>
            <a:pPr lvl="0"/>
            <a:r>
              <a:rPr lang="bg-BG" u="sng" dirty="0" smtClean="0">
                <a:hlinkClick r:id="rId4"/>
              </a:rPr>
              <a:t> https</a:t>
            </a:r>
            <a:r>
              <a:rPr lang="bg-BG" u="sng" dirty="0">
                <a:hlinkClick r:id="rId4"/>
              </a:rPr>
              <a:t>://search.yahoo.com/</a:t>
            </a:r>
            <a:r>
              <a:rPr lang="bg-BG" dirty="0"/>
              <a:t> - Яхуу</a:t>
            </a:r>
            <a:endParaRPr lang="en-GB" dirty="0"/>
          </a:p>
          <a:p>
            <a:pPr lvl="0"/>
            <a:r>
              <a:rPr lang="bg-BG" u="sng" dirty="0" smtClean="0">
                <a:hlinkClick r:id="rId5"/>
              </a:rPr>
              <a:t> https</a:t>
            </a:r>
            <a:r>
              <a:rPr lang="bg-BG" u="sng" dirty="0">
                <a:hlinkClick r:id="rId5"/>
              </a:rPr>
              <a:t>://duckduckgo.com/</a:t>
            </a:r>
            <a:r>
              <a:rPr lang="en-GB" dirty="0"/>
              <a:t> - </a:t>
            </a:r>
            <a:r>
              <a:rPr lang="bg-BG" dirty="0"/>
              <a:t>Дъкдъкгоу</a:t>
            </a:r>
            <a:endParaRPr lang="en-GB" dirty="0"/>
          </a:p>
          <a:p>
            <a:pPr lvl="0"/>
            <a:r>
              <a:rPr lang="bg-BG" dirty="0" smtClean="0"/>
              <a:t> ... </a:t>
            </a:r>
            <a:r>
              <a:rPr lang="bg-BG" dirty="0"/>
              <a:t>и др.</a:t>
            </a: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9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Начини за търсене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Подберете ключови думи, </a:t>
            </a:r>
            <a:r>
              <a:rPr lang="ru-RU" dirty="0"/>
              <a:t>които вероятно ще са използвани в сайта, който търсите </a:t>
            </a:r>
          </a:p>
          <a:p>
            <a:r>
              <a:rPr lang="ru-RU" dirty="0" smtClean="0"/>
              <a:t> Започнете </a:t>
            </a:r>
            <a:r>
              <a:rPr lang="ru-RU" dirty="0"/>
              <a:t>с обикновена заявка от една </a:t>
            </a:r>
            <a:r>
              <a:rPr lang="ru-RU" dirty="0" smtClean="0"/>
              <a:t>дума и добавяйте пояснителни думи за по-конкретни резултати</a:t>
            </a:r>
            <a:endParaRPr lang="ru-RU" dirty="0"/>
          </a:p>
          <a:p>
            <a:r>
              <a:rPr lang="ru-RU" dirty="0" smtClean="0"/>
              <a:t> Ако </a:t>
            </a:r>
            <a:r>
              <a:rPr lang="ru-RU" dirty="0"/>
              <a:t>търсите </a:t>
            </a:r>
            <a:r>
              <a:rPr lang="ru-RU" dirty="0" smtClean="0"/>
              <a:t>услуга или </a:t>
            </a:r>
            <a:r>
              <a:rPr lang="ru-RU" dirty="0"/>
              <a:t>продукт в определен регион, добавете го към </a:t>
            </a:r>
            <a:r>
              <a:rPr lang="ru-RU" dirty="0" smtClean="0"/>
              <a:t>заявката</a:t>
            </a:r>
            <a:endParaRPr lang="ru-RU" dirty="0"/>
          </a:p>
          <a:p>
            <a:r>
              <a:rPr lang="ru-RU" dirty="0" smtClean="0"/>
              <a:t> Заявката </a:t>
            </a:r>
            <a:r>
              <a:rPr lang="ru-RU" dirty="0"/>
              <a:t>за търсене не различава главни и малки </a:t>
            </a:r>
            <a:r>
              <a:rPr lang="ru-RU" dirty="0" smtClean="0"/>
              <a:t>букви</a:t>
            </a:r>
            <a:endParaRPr lang="ru-RU" dirty="0"/>
          </a:p>
          <a:p>
            <a:r>
              <a:rPr lang="ru-RU" dirty="0" smtClean="0"/>
              <a:t> Търсачката </a:t>
            </a:r>
            <a:r>
              <a:rPr lang="ru-RU" dirty="0"/>
              <a:t>може да разпознава и неправилно изписани </a:t>
            </a:r>
            <a:r>
              <a:rPr lang="ru-RU" dirty="0" smtClean="0"/>
              <a:t>думи</a:t>
            </a:r>
            <a:br>
              <a:rPr lang="ru-RU" dirty="0" smtClean="0"/>
            </a:br>
            <a:r>
              <a:rPr lang="ru-RU" dirty="0" smtClean="0"/>
              <a:t> (но се постарайте да </a:t>
            </a:r>
            <a:r>
              <a:rPr lang="ru-RU" dirty="0"/>
              <a:t>пишете </a:t>
            </a:r>
            <a:r>
              <a:rPr lang="ru-RU" dirty="0" smtClean="0"/>
              <a:t>правилно)</a:t>
            </a:r>
            <a:endParaRPr lang="ru-RU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9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Резултати от търсенето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писък </a:t>
            </a:r>
            <a:r>
              <a:rPr lang="ru-RU" dirty="0"/>
              <a:t>от имена на страници и хипервръзки към тях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Страниците, които </a:t>
            </a:r>
            <a:r>
              <a:rPr lang="ru-RU" dirty="0"/>
              <a:t>най-точно отговарят на зададените ключови </a:t>
            </a:r>
            <a:r>
              <a:rPr lang="ru-RU" dirty="0" smtClean="0"/>
              <a:t>думи, </a:t>
            </a:r>
            <a:r>
              <a:rPr lang="ru-RU" dirty="0"/>
              <a:t>се класират най-напред в </a:t>
            </a:r>
            <a:r>
              <a:rPr lang="ru-RU" dirty="0" smtClean="0"/>
              <a:t>списъка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Търсачката </a:t>
            </a:r>
            <a:r>
              <a:rPr lang="ru-RU" dirty="0"/>
              <a:t>извежда </a:t>
            </a:r>
            <a:r>
              <a:rPr lang="ru-RU" dirty="0" smtClean="0"/>
              <a:t>съобщение </a:t>
            </a:r>
            <a:r>
              <a:rPr lang="ru-RU" dirty="0"/>
              <a:t>колко общо са резултатите от </a:t>
            </a:r>
            <a:r>
              <a:rPr lang="ru-RU" dirty="0" smtClean="0"/>
              <a:t>търсенето и времето, за което е извършено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Резултатите се отварят в същия раздел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" t="9173" r="38139" b="2136"/>
          <a:stretch/>
        </p:blipFill>
        <p:spPr>
          <a:xfrm>
            <a:off x="4103688" y="97279"/>
            <a:ext cx="8088312" cy="64125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2866" y="132694"/>
            <a:ext cx="240995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поле за търсене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12753" y="1131401"/>
            <a:ext cx="30403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общ брой резултати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2503" y="1665736"/>
            <a:ext cx="1608902" cy="1273016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Списък с </a:t>
            </a:r>
            <a:br>
              <a:rPr lang="bg-BG" sz="2400" dirty="0" smtClean="0"/>
            </a:br>
            <a:r>
              <a:rPr lang="bg-BG" sz="2400" dirty="0" smtClean="0"/>
              <a:t>резултати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12205" y="1131401"/>
            <a:ext cx="5540932" cy="46166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674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за търсене с резултати (1)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922" y="1620838"/>
            <a:ext cx="5749831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5454" y="1620838"/>
            <a:ext cx="5659330" cy="4679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8247" y="3729980"/>
            <a:ext cx="359919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/>
              <a:t>с</a:t>
            </a:r>
            <a:r>
              <a:rPr lang="bg-BG" sz="2400" dirty="0" smtClean="0"/>
              <a:t>амо една ключова дума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3190" y="3729980"/>
            <a:ext cx="308385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комбинация от думи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730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Примери за търсене с резултати (2)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5691" y="1620838"/>
            <a:ext cx="5838855" cy="46799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26321"/>
            <a:ext cx="6035675" cy="4668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1822" y="3729979"/>
            <a:ext cx="249202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търсене в район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57350" y="3724315"/>
            <a:ext cx="429553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корекция на печатни грешки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066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Критичен подбор на резултати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bg-BG" dirty="0" smtClean="0"/>
              <a:t>Някои резултати </a:t>
            </a:r>
            <a:r>
              <a:rPr lang="bg-BG" dirty="0"/>
              <a:t>са маркирани с </a:t>
            </a:r>
            <a:r>
              <a:rPr lang="bg-BG" b="1" dirty="0"/>
              <a:t>Реклама</a:t>
            </a:r>
            <a:r>
              <a:rPr lang="bg-BG" dirty="0"/>
              <a:t> или </a:t>
            </a:r>
            <a:r>
              <a:rPr lang="en-GB" b="1" dirty="0" smtClean="0"/>
              <a:t>Ad</a:t>
            </a:r>
            <a:r>
              <a:rPr lang="bg-BG" dirty="0" smtClean="0"/>
              <a:t>. Това </a:t>
            </a:r>
            <a:r>
              <a:rPr lang="bg-BG" dirty="0"/>
              <a:t>не означава, че са подвеждащи, </a:t>
            </a:r>
            <a:r>
              <a:rPr lang="bg-BG" dirty="0" smtClean="0"/>
              <a:t>но компанията </a:t>
            </a:r>
            <a:r>
              <a:rPr lang="bg-BG" dirty="0"/>
              <a:t>си </a:t>
            </a:r>
            <a:r>
              <a:rPr lang="bg-BG" dirty="0" smtClean="0"/>
              <a:t>плаща, </a:t>
            </a:r>
            <a:r>
              <a:rPr lang="bg-BG" dirty="0"/>
              <a:t>за </a:t>
            </a:r>
            <a:r>
              <a:rPr lang="bg-BG" dirty="0" smtClean="0"/>
              <a:t>да ги </a:t>
            </a:r>
            <a:r>
              <a:rPr lang="bg-BG" dirty="0"/>
              <a:t>класира преди </a:t>
            </a:r>
            <a:r>
              <a:rPr lang="bg-BG" dirty="0" smtClean="0"/>
              <a:t>останалите</a:t>
            </a:r>
          </a:p>
          <a:p>
            <a:r>
              <a:rPr lang="bg-BG" dirty="0"/>
              <a:t> Някои резултати изглеждат написани на български език, но </a:t>
            </a:r>
            <a:r>
              <a:rPr lang="bg-BG" dirty="0" smtClean="0"/>
              <a:t>са машинно преведени страници с търговска и рекламна цел</a:t>
            </a:r>
          </a:p>
          <a:p>
            <a:pPr lvl="1"/>
            <a:r>
              <a:rPr lang="bg-BG" dirty="0"/>
              <a:t>Т</a:t>
            </a:r>
            <a:r>
              <a:rPr lang="bg-BG" dirty="0" smtClean="0"/>
              <a:t>екстът </a:t>
            </a:r>
            <a:r>
              <a:rPr lang="bg-BG" dirty="0"/>
              <a:t>в сайта е на граматически лош </a:t>
            </a:r>
            <a:r>
              <a:rPr lang="bg-BG" dirty="0" smtClean="0"/>
              <a:t>език</a:t>
            </a:r>
          </a:p>
          <a:p>
            <a:pPr lvl="1"/>
            <a:r>
              <a:rPr lang="bg-BG" dirty="0" smtClean="0"/>
              <a:t>Имат </a:t>
            </a:r>
            <a:r>
              <a:rPr lang="en-GB" b="1" dirty="0" smtClean="0"/>
              <a:t>bg</a:t>
            </a:r>
            <a:r>
              <a:rPr lang="en-GB" b="1" dirty="0"/>
              <a:t>.</a:t>
            </a:r>
            <a:r>
              <a:rPr lang="bg-BG" dirty="0"/>
              <a:t> непосредствено </a:t>
            </a:r>
            <a:r>
              <a:rPr lang="bg-BG" dirty="0" smtClean="0"/>
              <a:t>преди името </a:t>
            </a:r>
            <a:r>
              <a:rPr lang="bg-BG" dirty="0"/>
              <a:t>на </a:t>
            </a:r>
            <a:r>
              <a:rPr lang="bg-BG" dirty="0" smtClean="0"/>
              <a:t>сайта, например </a:t>
            </a:r>
            <a:r>
              <a:rPr lang="en-GB" u="sng" dirty="0">
                <a:hlinkClick r:id="rId2"/>
              </a:rPr>
              <a:t>http</a:t>
            </a:r>
            <a:r>
              <a:rPr lang="bg-BG" u="sng" dirty="0">
                <a:hlinkClick r:id="rId2"/>
              </a:rPr>
              <a:t>:</a:t>
            </a:r>
            <a:r>
              <a:rPr lang="en-GB" u="sng" dirty="0">
                <a:hlinkClick r:id="rId2"/>
              </a:rPr>
              <a:t>//</a:t>
            </a:r>
            <a:r>
              <a:rPr lang="en-GB" u="sng" dirty="0" smtClean="0">
                <a:hlinkClick r:id="rId2"/>
              </a:rPr>
              <a:t>bg.website.com</a:t>
            </a:r>
            <a:endParaRPr lang="ru-RU" dirty="0" smtClean="0"/>
          </a:p>
          <a:p>
            <a:r>
              <a:rPr lang="bg-BG" dirty="0" smtClean="0"/>
              <a:t> Адресът </a:t>
            </a:r>
            <a:r>
              <a:rPr lang="bg-BG" dirty="0"/>
              <a:t>на сайта в търсачката не отговаря </a:t>
            </a:r>
            <a:r>
              <a:rPr lang="bg-BG" dirty="0" smtClean="0"/>
              <a:t>този в </a:t>
            </a:r>
            <a:r>
              <a:rPr lang="bg-BG" dirty="0"/>
              <a:t>адресното поле след отварянето му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Не всичко в Интернет е достоверно. Ако имате съмнения, изберете друг резултат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Общи правила за безопасност в Интернет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3688" y="146877"/>
            <a:ext cx="8088312" cy="5710845"/>
          </a:xfrm>
        </p:spPr>
        <p:txBody>
          <a:bodyPr/>
          <a:lstStyle/>
          <a:p>
            <a:r>
              <a:rPr lang="bg-BG" dirty="0" smtClean="0"/>
              <a:t> Не п</a:t>
            </a:r>
            <a:r>
              <a:rPr lang="ru-RU" dirty="0" smtClean="0"/>
              <a:t>редоставяйте лична информация!</a:t>
            </a:r>
            <a:br>
              <a:rPr lang="ru-RU" dirty="0" smtClean="0"/>
            </a:br>
            <a:r>
              <a:rPr lang="ru-RU" sz="2000" dirty="0" smtClean="0"/>
              <a:t>Това крие риск от злоупотреба с имена</a:t>
            </a:r>
            <a:r>
              <a:rPr lang="ru-RU" sz="2000" dirty="0"/>
              <a:t>, пароли, ЕГН, телефон, банкови </a:t>
            </a:r>
            <a:r>
              <a:rPr lang="ru-RU" sz="2000" dirty="0" smtClean="0"/>
              <a:t>данни...</a:t>
            </a:r>
            <a:endParaRPr lang="ru-RU" sz="2000" dirty="0"/>
          </a:p>
          <a:p>
            <a:r>
              <a:rPr lang="en-GB" dirty="0" smtClean="0"/>
              <a:t> </a:t>
            </a:r>
            <a:r>
              <a:rPr lang="ru-RU" dirty="0" smtClean="0"/>
              <a:t>Не публикувайте публично лични </a:t>
            </a:r>
            <a:r>
              <a:rPr lang="ru-RU" dirty="0"/>
              <a:t>снимки </a:t>
            </a:r>
            <a:r>
              <a:rPr lang="ru-RU" dirty="0" smtClean="0"/>
              <a:t>на вас и близките ви!</a:t>
            </a:r>
            <a:endParaRPr lang="ru-RU" dirty="0"/>
          </a:p>
          <a:p>
            <a:r>
              <a:rPr lang="en-GB" dirty="0" smtClean="0"/>
              <a:t> </a:t>
            </a:r>
            <a:r>
              <a:rPr lang="ru-RU" dirty="0" smtClean="0"/>
              <a:t>Избягвайте </a:t>
            </a:r>
            <a:r>
              <a:rPr lang="ru-RU" dirty="0"/>
              <a:t>лични срещи, ако се познавате само </a:t>
            </a:r>
            <a:r>
              <a:rPr lang="ru-RU" dirty="0" smtClean="0"/>
              <a:t>онлайн!</a:t>
            </a:r>
            <a:br>
              <a:rPr lang="ru-RU" dirty="0" smtClean="0"/>
            </a:br>
            <a:r>
              <a:rPr lang="ru-RU" sz="2000" dirty="0" smtClean="0"/>
              <a:t>Има </a:t>
            </a:r>
            <a:r>
              <a:rPr lang="ru-RU" sz="2000" dirty="0"/>
              <a:t>хора, които предоставят невярна информация за себе си в </a:t>
            </a:r>
            <a:r>
              <a:rPr lang="ru-RU" sz="2000" dirty="0" smtClean="0"/>
              <a:t>Интернет.</a:t>
            </a:r>
            <a:endParaRPr lang="ru-RU" dirty="0"/>
          </a:p>
          <a:p>
            <a:r>
              <a:rPr lang="en-GB" dirty="0" smtClean="0"/>
              <a:t> </a:t>
            </a:r>
            <a:r>
              <a:rPr lang="ru-RU" dirty="0" smtClean="0"/>
              <a:t>Не изпращайте </a:t>
            </a:r>
            <a:r>
              <a:rPr lang="ru-RU" dirty="0"/>
              <a:t>обидни, </a:t>
            </a:r>
            <a:r>
              <a:rPr lang="ru-RU" dirty="0" smtClean="0"/>
              <a:t>заплашващи, неприлични, </a:t>
            </a:r>
            <a:r>
              <a:rPr lang="ru-RU" dirty="0"/>
              <a:t>анонимни или верижни </a:t>
            </a:r>
            <a:r>
              <a:rPr lang="ru-RU" dirty="0" smtClean="0"/>
              <a:t> съобщения! Не отговаряйте на такива.</a:t>
            </a:r>
            <a:endParaRPr lang="ru-RU" dirty="0"/>
          </a:p>
          <a:p>
            <a:r>
              <a:rPr lang="en-GB" dirty="0" smtClean="0"/>
              <a:t> </a:t>
            </a:r>
            <a:r>
              <a:rPr lang="ru-RU" dirty="0" smtClean="0"/>
              <a:t>Не </a:t>
            </a:r>
            <a:r>
              <a:rPr lang="ru-RU" dirty="0"/>
              <a:t>отваряте приложения, файлове и линкове от </a:t>
            </a:r>
            <a:r>
              <a:rPr lang="ru-RU" dirty="0" smtClean="0"/>
              <a:t>непознати!</a:t>
            </a:r>
            <a:br>
              <a:rPr lang="ru-RU" dirty="0" smtClean="0"/>
            </a:br>
            <a:r>
              <a:rPr lang="ru-RU" sz="2000" dirty="0" smtClean="0"/>
              <a:t>Те </a:t>
            </a:r>
            <a:r>
              <a:rPr lang="ru-RU" sz="2000" dirty="0"/>
              <a:t>могат да крият риск от заразяване с комютърни вируси, загуба на лични данни, да са с вредно или незаконно съдържание.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3074" name="Picture 2" descr="Internet security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5" y="2555961"/>
            <a:ext cx="3600000" cy="3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1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Какво е Интернет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Най-голямата </a:t>
            </a:r>
            <a:r>
              <a:rPr lang="ru-RU" altLang="en-US" dirty="0"/>
              <a:t>компютърна мрежа в световен </a:t>
            </a:r>
            <a:r>
              <a:rPr lang="ru-RU" altLang="en-US" dirty="0" smtClean="0"/>
              <a:t>мащаб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Представлява «мрежа </a:t>
            </a:r>
            <a:r>
              <a:rPr lang="ru-RU" altLang="en-US" dirty="0"/>
              <a:t>от </a:t>
            </a:r>
            <a:r>
              <a:rPr lang="ru-RU" altLang="en-US" dirty="0" smtClean="0"/>
              <a:t>мрежи»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Свръзва </a:t>
            </a:r>
            <a:r>
              <a:rPr lang="ru-RU" altLang="en-US" dirty="0"/>
              <a:t>милиони частни, обществени, университетски и академични, фирмени, търговски, а също и съответните държавни мрежи и техните </a:t>
            </a:r>
            <a:r>
              <a:rPr lang="ru-RU" altLang="en-US" dirty="0" smtClean="0"/>
              <a:t>потребители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/>
              <a:t> </a:t>
            </a:r>
            <a:r>
              <a:rPr lang="ru-RU" altLang="en-US" dirty="0" smtClean="0"/>
              <a:t>Осигурява </a:t>
            </a:r>
            <a:r>
              <a:rPr lang="ru-RU" altLang="en-US" dirty="0"/>
              <a:t>отдалечен достъп до голямо разнообразие от информационни ресурси и </a:t>
            </a:r>
            <a:r>
              <a:rPr lang="ru-RU" altLang="en-US" dirty="0" smtClean="0"/>
              <a:t>услуги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В Интернет можем...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/>
              <a:t> да проверим прогнозата за </a:t>
            </a:r>
            <a:r>
              <a:rPr lang="ru-RU" altLang="en-US" dirty="0" smtClean="0"/>
              <a:t>времето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/>
              <a:t> </a:t>
            </a:r>
            <a:r>
              <a:rPr lang="ru-RU" altLang="en-US" dirty="0" smtClean="0"/>
              <a:t>да </a:t>
            </a:r>
            <a:r>
              <a:rPr lang="ru-RU" altLang="en-US" dirty="0"/>
              <a:t>прочетем новините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да </a:t>
            </a:r>
            <a:r>
              <a:rPr lang="ru-RU" altLang="en-US" dirty="0"/>
              <a:t>планираме ваканция, като изберем място, резервираме билети за пътуване и нощувки в хотел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да </a:t>
            </a:r>
            <a:r>
              <a:rPr lang="ru-RU" altLang="en-US" dirty="0"/>
              <a:t>потърсим обяви за работа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да </a:t>
            </a:r>
            <a:r>
              <a:rPr lang="ru-RU" altLang="en-US" dirty="0"/>
              <a:t>платим сметките си за ток, вода и телефон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да </a:t>
            </a:r>
            <a:r>
              <a:rPr lang="ru-RU" altLang="en-US" dirty="0"/>
              <a:t>споделяме файлове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да </a:t>
            </a:r>
            <a:r>
              <a:rPr lang="ru-RU" altLang="en-US" dirty="0"/>
              <a:t>общуваме с роднини и приятели чрез писмена, аудио и видеовръзка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... </a:t>
            </a:r>
            <a:r>
              <a:rPr lang="ru-RU" altLang="en-US" dirty="0"/>
              <a:t>и много други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14459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/>
              <a:t>Интернет браузър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 какво служи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en-US" dirty="0" smtClean="0"/>
              <a:t> </a:t>
            </a:r>
            <a:r>
              <a:rPr lang="bg-BG" altLang="en-US" dirty="0" smtClean="0"/>
              <a:t>Специална програма за влизане и сърфиране в Интернет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bg-BG" altLang="en-US" dirty="0"/>
              <a:t> </a:t>
            </a:r>
            <a:r>
              <a:rPr lang="bg-BG" altLang="en-US" dirty="0" smtClean="0"/>
              <a:t>Служи за отваряне и разглеждане на уеб страници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bg-BG" altLang="en-US" dirty="0"/>
              <a:t> О</a:t>
            </a:r>
            <a:r>
              <a:rPr lang="bg-BG" dirty="0" smtClean="0"/>
              <a:t>сигурява </a:t>
            </a:r>
            <a:r>
              <a:rPr lang="bg-BG" dirty="0"/>
              <a:t>връзката между потребителя и информацията в глобалната </a:t>
            </a:r>
            <a:r>
              <a:rPr lang="bg-BG" dirty="0" smtClean="0"/>
              <a:t>мрежа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Популярни браузъри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	Google </a:t>
            </a:r>
            <a:r>
              <a:rPr lang="en-GB" dirty="0"/>
              <a:t>Chrome (</a:t>
            </a:r>
            <a:r>
              <a:rPr lang="bg-BG" dirty="0"/>
              <a:t>Хром</a:t>
            </a:r>
            <a:r>
              <a:rPr lang="bg-BG" dirty="0" smtClean="0"/>
              <a:t>)</a:t>
            </a:r>
            <a:endParaRPr lang="en-GB" dirty="0"/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	Mozilla </a:t>
            </a:r>
            <a:r>
              <a:rPr lang="en-GB" dirty="0"/>
              <a:t>Firefox (</a:t>
            </a:r>
            <a:r>
              <a:rPr lang="bg-BG" dirty="0" smtClean="0"/>
              <a:t>Файърфокс)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Microsoft </a:t>
            </a:r>
            <a:r>
              <a:rPr lang="en-GB" dirty="0"/>
              <a:t>Edge (</a:t>
            </a:r>
            <a:r>
              <a:rPr lang="bg-BG" dirty="0"/>
              <a:t>Едж</a:t>
            </a:r>
            <a:r>
              <a:rPr lang="bg-BG" dirty="0" smtClean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Opera </a:t>
            </a:r>
            <a:r>
              <a:rPr lang="en-GB" dirty="0"/>
              <a:t>(</a:t>
            </a:r>
            <a:r>
              <a:rPr lang="bg-BG" dirty="0" smtClean="0"/>
              <a:t>Опера)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	Safari </a:t>
            </a:r>
            <a:r>
              <a:rPr lang="en-GB" dirty="0"/>
              <a:t>(</a:t>
            </a:r>
            <a:r>
              <a:rPr lang="bg-BG" dirty="0"/>
              <a:t>Сафари</a:t>
            </a:r>
            <a:r>
              <a:rPr lang="bg-BG" dirty="0" smtClean="0"/>
              <a:t>)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47" y="2374514"/>
            <a:ext cx="644428" cy="61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15" y="3004098"/>
            <a:ext cx="552000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214" y="4315947"/>
            <a:ext cx="538894" cy="50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966" y="3642854"/>
            <a:ext cx="534561" cy="57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456" y="4938886"/>
            <a:ext cx="54240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браузър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 smtClean="0"/>
              <a:t> Прозорец – както всяка друга програма, браузърът се отваря в отделен прозорец.</a:t>
            </a:r>
          </a:p>
          <a:p>
            <a:r>
              <a:rPr lang="bg-BG" dirty="0"/>
              <a:t> </a:t>
            </a:r>
            <a:r>
              <a:rPr lang="bg-BG" dirty="0" smtClean="0"/>
              <a:t>Раздел – всяка отделна уеб страница, отворена в прозореца на браузъра.</a:t>
            </a:r>
          </a:p>
          <a:p>
            <a:r>
              <a:rPr lang="bg-BG" dirty="0"/>
              <a:t> </a:t>
            </a:r>
            <a:r>
              <a:rPr lang="bg-BG" dirty="0" smtClean="0"/>
              <a:t>Начална страница -  разделът, който се зарежда при стартирането на браузъра.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6486" y="1562470"/>
            <a:ext cx="5961618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1710" y="2519465"/>
            <a:ext cx="527137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g-BG" sz="2400" dirty="0" smtClean="0"/>
              <a:t>Начална страница на браузъра Хром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373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Сравнение между </a:t>
            </a:r>
            <a:r>
              <a:rPr lang="ru-RU" dirty="0" smtClean="0"/>
              <a:t>Chrome</a:t>
            </a:r>
            <a:r>
              <a:rPr lang="ru-RU" dirty="0"/>
              <a:t>, Firefox и </a:t>
            </a:r>
            <a:r>
              <a:rPr lang="ru-RU" dirty="0" smtClean="0"/>
              <a:t>Edge</a:t>
            </a:r>
            <a:endParaRPr lang="en-GB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2105" r="-72" b="18330"/>
          <a:stretch/>
        </p:blipFill>
        <p:spPr>
          <a:xfrm>
            <a:off x="15" y="-8792"/>
            <a:ext cx="12191985" cy="4915076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Отворени са два раздела във всеки браузър – първият е с началната страница на уеб сайта </a:t>
            </a:r>
            <a:r>
              <a:rPr lang="ru-RU"/>
              <a:t>Уикипедия</a:t>
            </a:r>
            <a:r>
              <a:rPr lang="ru-RU" smtClean="0"/>
              <a:t>,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/>
              <a:t>а вторият е </a:t>
            </a:r>
            <a:r>
              <a:rPr lang="ru-RU"/>
              <a:t>празен</a:t>
            </a:r>
            <a:r>
              <a:rPr lang="ru-RU" smtClean="0"/>
              <a:t>.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9826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Интернет страница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 Нарича се още уеб страница</a:t>
            </a:r>
          </a:p>
          <a:p>
            <a:r>
              <a:rPr lang="bg-BG" dirty="0"/>
              <a:t> </a:t>
            </a:r>
            <a:r>
              <a:rPr lang="ru-RU" dirty="0" smtClean="0"/>
              <a:t>Специален </a:t>
            </a:r>
            <a:r>
              <a:rPr lang="ru-RU" dirty="0"/>
              <a:t>файл, </a:t>
            </a:r>
            <a:r>
              <a:rPr lang="ru-RU" dirty="0" smtClean="0"/>
              <a:t>който съдържа информация </a:t>
            </a:r>
            <a:r>
              <a:rPr lang="ru-RU" dirty="0"/>
              <a:t>под формата </a:t>
            </a:r>
            <a:r>
              <a:rPr lang="ru-RU" dirty="0" smtClean="0"/>
              <a:t>на различни комбинации от </a:t>
            </a:r>
            <a:r>
              <a:rPr lang="ru-RU" dirty="0"/>
              <a:t>текст и мултимедия - изображения, аудио, </a:t>
            </a:r>
            <a:r>
              <a:rPr lang="ru-RU" dirty="0" smtClean="0"/>
              <a:t>видео</a:t>
            </a:r>
          </a:p>
          <a:p>
            <a:r>
              <a:rPr lang="ru-RU" dirty="0"/>
              <a:t> </a:t>
            </a:r>
            <a:r>
              <a:rPr lang="ru-RU" dirty="0" smtClean="0"/>
              <a:t>Има </a:t>
            </a:r>
            <a:r>
              <a:rPr lang="ru-RU" dirty="0"/>
              <a:t>уникален адрес, който указва точното място, където тя се намира в Интернет, и пътя до </a:t>
            </a:r>
            <a:r>
              <a:rPr lang="ru-RU" dirty="0" smtClean="0"/>
              <a:t>нея</a:t>
            </a:r>
          </a:p>
          <a:p>
            <a:r>
              <a:rPr lang="ru-RU" dirty="0"/>
              <a:t> </a:t>
            </a:r>
            <a:r>
              <a:rPr lang="ru-RU" dirty="0" smtClean="0"/>
              <a:t>Адресът се изписва в т. нар. адресно поле на браузъра</a:t>
            </a:r>
          </a:p>
          <a:p>
            <a:r>
              <a:rPr lang="ru-RU" dirty="0"/>
              <a:t> Съвкупността от няколко свързани помежду си уеб страници, които се намират на един и същи основен адрес, се нарича </a:t>
            </a:r>
            <a:r>
              <a:rPr lang="ru-RU" b="1" dirty="0"/>
              <a:t>уеб сайт</a:t>
            </a:r>
            <a:r>
              <a:rPr lang="ru-RU" dirty="0"/>
              <a:t>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5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Хипервръзка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 Интерактивен обект, който води до уеб страница</a:t>
            </a:r>
          </a:p>
          <a:p>
            <a:r>
              <a:rPr lang="bg-BG" dirty="0"/>
              <a:t> </a:t>
            </a:r>
            <a:r>
              <a:rPr lang="bg-BG" dirty="0" smtClean="0"/>
              <a:t>Може да бъде </a:t>
            </a:r>
            <a:r>
              <a:rPr lang="bg-BG" u="sng" dirty="0" smtClean="0">
                <a:solidFill>
                  <a:srgbClr val="0070C0"/>
                </a:solidFill>
              </a:rPr>
              <a:t>текст</a:t>
            </a:r>
            <a:r>
              <a:rPr lang="bg-BG" dirty="0" smtClean="0"/>
              <a:t> или изображение</a:t>
            </a:r>
          </a:p>
          <a:p>
            <a:r>
              <a:rPr lang="bg-BG" dirty="0"/>
              <a:t> </a:t>
            </a:r>
            <a:r>
              <a:rPr lang="bg-BG" dirty="0" smtClean="0"/>
              <a:t>При посочването му с мишката се появява символът</a:t>
            </a:r>
          </a:p>
          <a:p>
            <a:r>
              <a:rPr lang="bg-BG" dirty="0"/>
              <a:t> </a:t>
            </a:r>
            <a:r>
              <a:rPr lang="bg-BG" dirty="0" smtClean="0"/>
              <a:t>Нарича се разговорно линк (от </a:t>
            </a:r>
            <a:r>
              <a:rPr lang="bg-BG" dirty="0"/>
              <a:t>англ. </a:t>
            </a:r>
            <a:r>
              <a:rPr lang="en-GB" dirty="0"/>
              <a:t>hyperlink </a:t>
            </a:r>
            <a:r>
              <a:rPr lang="bg-BG" dirty="0" smtClean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2"/>
          <a:stretch/>
        </p:blipFill>
        <p:spPr>
          <a:xfrm>
            <a:off x="8784075" y="2549457"/>
            <a:ext cx="66056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4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Началната страница на уеб сайта Уикипедия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 smtClean="0"/>
              <a:t>Показани са основните инструменти на браузъра и основните елементи в страницата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833" b="37198"/>
          <a:stretch/>
        </p:blipFill>
        <p:spPr>
          <a:xfrm>
            <a:off x="0" y="0"/>
            <a:ext cx="12090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14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1811</TotalTime>
  <Words>1164</Words>
  <Application>Microsoft Office PowerPoint</Application>
  <PresentationFormat>Widescreen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Retrospect</vt:lpstr>
      <vt:lpstr>1.1 Сърфиране, търсене и филтриране на данни, информация и дигитално съдържание</vt:lpstr>
      <vt:lpstr>Какво е Интернет</vt:lpstr>
      <vt:lpstr>В Интернет можем...</vt:lpstr>
      <vt:lpstr>Интернет браузър</vt:lpstr>
      <vt:lpstr>Структура на браузър</vt:lpstr>
      <vt:lpstr>Сравнение между Chrome, Firefox и Edge</vt:lpstr>
      <vt:lpstr>Интернет страница</vt:lpstr>
      <vt:lpstr>Хипервръзка</vt:lpstr>
      <vt:lpstr>Началната страница на уеб сайта Уикипедия</vt:lpstr>
      <vt:lpstr>Търсене в Интернет</vt:lpstr>
      <vt:lpstr>Търсеща машина (търсачка)</vt:lpstr>
      <vt:lpstr>Най-популярни търсещи машини</vt:lpstr>
      <vt:lpstr>Начини за търсене</vt:lpstr>
      <vt:lpstr>Резултати от търсенето</vt:lpstr>
      <vt:lpstr>Примери за търсене с резултати (1)</vt:lpstr>
      <vt:lpstr>Примери за търсене с резултати (2)</vt:lpstr>
      <vt:lpstr>Критичен подбор на резултати</vt:lpstr>
      <vt:lpstr>Общи правила за безопасност в Интернет</vt:lpstr>
      <vt:lpstr>Благодаря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160</cp:revision>
  <dcterms:created xsi:type="dcterms:W3CDTF">2023-01-03T13:46:11Z</dcterms:created>
  <dcterms:modified xsi:type="dcterms:W3CDTF">2023-02-20T05:34:35Z</dcterms:modified>
</cp:coreProperties>
</file>