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4" r:id="rId4"/>
    <p:sldId id="265" r:id="rId5"/>
    <p:sldId id="266" r:id="rId6"/>
    <p:sldId id="261" r:id="rId7"/>
    <p:sldId id="267" r:id="rId8"/>
    <p:sldId id="25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3" r:id="rId18"/>
    <p:sldId id="262" r:id="rId19"/>
    <p:sldId id="276" r:id="rId20"/>
    <p:sldId id="277" r:id="rId21"/>
    <p:sldId id="278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8" y="-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</a:t>
            </a:r>
            <a:r>
              <a:rPr lang="ru-RU" dirty="0" smtClean="0"/>
              <a:t>на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</a:t>
            </a:r>
            <a:r>
              <a:rPr lang="en-GB" dirty="0" smtClean="0"/>
              <a:t> </a:t>
            </a:r>
            <a:r>
              <a:rPr lang="ru-RU" dirty="0" smtClean="0"/>
              <a:t>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/>
              <a:t>1.3 Управление на данни, информация и дигитално съдържание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 smtClean="0"/>
              <a:t>Мултимедийна презентация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/>
              <a:t/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показва </a:t>
            </a:r>
            <a:r>
              <a:rPr lang="en-GB" dirty="0" smtClean="0"/>
              <a:t>File Explorer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ЛЯВО ПОЛЕ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Показва </a:t>
            </a:r>
            <a:r>
              <a:rPr lang="ru-RU" dirty="0" smtClean="0"/>
              <a:t>името </a:t>
            </a:r>
            <a:r>
              <a:rPr lang="ru-RU" dirty="0"/>
              <a:t>и иконата на папката, </a:t>
            </a:r>
            <a:r>
              <a:rPr lang="ru-RU" dirty="0" smtClean="0"/>
              <a:t>мястото ѝ в дървото и бутони </a:t>
            </a:r>
            <a:r>
              <a:rPr lang="ru-RU" dirty="0"/>
              <a:t>за </a:t>
            </a:r>
            <a:r>
              <a:rPr lang="ru-RU" dirty="0" smtClean="0"/>
              <a:t>разгъване/свиване</a:t>
            </a:r>
            <a:r>
              <a:rPr lang="ru-RU" dirty="0"/>
              <a:t>.</a:t>
            </a:r>
          </a:p>
          <a:p>
            <a:pPr lvl="1"/>
            <a:r>
              <a:rPr lang="ru-RU" dirty="0" smtClean="0"/>
              <a:t>стрелка </a:t>
            </a:r>
            <a:r>
              <a:rPr lang="ru-RU" dirty="0"/>
              <a:t>надолу   – папката е разгъната</a:t>
            </a:r>
          </a:p>
          <a:p>
            <a:pPr lvl="1"/>
            <a:r>
              <a:rPr lang="ru-RU" dirty="0" smtClean="0"/>
              <a:t>стрелка </a:t>
            </a:r>
            <a:r>
              <a:rPr lang="ru-RU" dirty="0"/>
              <a:t>надясно   – папката е свита</a:t>
            </a:r>
          </a:p>
          <a:p>
            <a:pPr lvl="1"/>
            <a:r>
              <a:rPr lang="ru-RU" dirty="0" smtClean="0"/>
              <a:t>липсва </a:t>
            </a:r>
            <a:r>
              <a:rPr lang="ru-RU" dirty="0"/>
              <a:t>стрелка – папката няма клонове (не съдържа други папки) 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ДЯСНО ПОЛЕ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Показва съдържанието на избрана папка. Папката </a:t>
            </a:r>
            <a:r>
              <a:rPr lang="ru-RU" dirty="0"/>
              <a:t>може да съдържа:</a:t>
            </a:r>
          </a:p>
          <a:p>
            <a:pPr lvl="1"/>
            <a:r>
              <a:rPr lang="ru-RU" dirty="0" smtClean="0"/>
              <a:t>други </a:t>
            </a:r>
            <a:r>
              <a:rPr lang="ru-RU" dirty="0"/>
              <a:t>папки, които са нейни клонове</a:t>
            </a:r>
          </a:p>
          <a:p>
            <a:pPr lvl="1"/>
            <a:r>
              <a:rPr lang="ru-RU" dirty="0" smtClean="0"/>
              <a:t>файлове</a:t>
            </a:r>
            <a:endParaRPr lang="ru-RU" dirty="0"/>
          </a:p>
          <a:p>
            <a:pPr lvl="1"/>
            <a:r>
              <a:rPr lang="ru-RU" dirty="0" smtClean="0"/>
              <a:t>папки </a:t>
            </a:r>
            <a:r>
              <a:rPr lang="ru-RU" dirty="0"/>
              <a:t>и файлове</a:t>
            </a:r>
          </a:p>
          <a:p>
            <a:pPr lvl="1"/>
            <a:r>
              <a:rPr lang="ru-RU" dirty="0" smtClean="0"/>
              <a:t>нищо </a:t>
            </a:r>
            <a:r>
              <a:rPr lang="ru-RU" dirty="0"/>
              <a:t>(празна папка)</a:t>
            </a:r>
          </a:p>
          <a:p>
            <a:endParaRPr lang="ru-RU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Други полета във </a:t>
            </a:r>
            <a:r>
              <a:rPr lang="en-GB" dirty="0" smtClean="0"/>
              <a:t>File Explorer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Разположени между </a:t>
            </a:r>
            <a:r>
              <a:rPr lang="bg-BG" dirty="0"/>
              <a:t>лентата с инструменти и файловата </a:t>
            </a:r>
            <a:r>
              <a:rPr lang="bg-BG" dirty="0" smtClean="0"/>
              <a:t>структура</a:t>
            </a:r>
          </a:p>
          <a:p>
            <a:r>
              <a:rPr lang="bg-BG" dirty="0" smtClean="0"/>
              <a:t> Навигационни бутони:</a:t>
            </a:r>
            <a:endParaRPr lang="en-GB" dirty="0"/>
          </a:p>
          <a:p>
            <a:pPr lvl="1"/>
            <a:r>
              <a:rPr lang="bg-BG" dirty="0"/>
              <a:t>стрелка наляво – </a:t>
            </a:r>
            <a:r>
              <a:rPr lang="bg-BG" dirty="0" smtClean="0"/>
              <a:t>отваря </a:t>
            </a:r>
            <a:r>
              <a:rPr lang="bg-BG" dirty="0"/>
              <a:t>предишната разгледана папка</a:t>
            </a:r>
            <a:endParaRPr lang="en-GB" dirty="0"/>
          </a:p>
          <a:p>
            <a:pPr lvl="1"/>
            <a:r>
              <a:rPr lang="bg-BG" dirty="0"/>
              <a:t>стрелка надясно – отваря следващата разгледана папка</a:t>
            </a:r>
            <a:endParaRPr lang="en-GB" dirty="0"/>
          </a:p>
          <a:p>
            <a:pPr lvl="1"/>
            <a:r>
              <a:rPr lang="bg-BG" dirty="0"/>
              <a:t>стелка надолу – отваря списък с последните няколко разгледани папки</a:t>
            </a:r>
            <a:endParaRPr lang="en-GB" dirty="0"/>
          </a:p>
          <a:p>
            <a:pPr lvl="1"/>
            <a:r>
              <a:rPr lang="bg-BG" dirty="0"/>
              <a:t>стрелка нагоре – връща се едно ниво нагоре във файловата структура</a:t>
            </a:r>
            <a:endParaRPr lang="en-GB" dirty="0"/>
          </a:p>
          <a:p>
            <a:r>
              <a:rPr lang="bg-BG" dirty="0" smtClean="0"/>
              <a:t> Път - </a:t>
            </a:r>
            <a:r>
              <a:rPr lang="bg-BG" dirty="0"/>
              <a:t>изписва поредицата от папки от корена до отворената папка.</a:t>
            </a:r>
            <a:endParaRPr lang="en-GB" dirty="0"/>
          </a:p>
          <a:p>
            <a:r>
              <a:rPr lang="bg-BG" dirty="0" smtClean="0"/>
              <a:t> Поле </a:t>
            </a:r>
            <a:r>
              <a:rPr lang="bg-BG" dirty="0"/>
              <a:t>за търсене във файловата </a:t>
            </a:r>
            <a:r>
              <a:rPr lang="bg-BG" dirty="0" smtClean="0"/>
              <a:t>структура</a:t>
            </a:r>
          </a:p>
          <a:p>
            <a:pPr lvl="1"/>
            <a:r>
              <a:rPr lang="bg-BG" dirty="0" smtClean="0"/>
              <a:t>Търси по името </a:t>
            </a:r>
            <a:r>
              <a:rPr lang="bg-BG" dirty="0"/>
              <a:t>(или част от него) на файл или папка, или </a:t>
            </a:r>
            <a:r>
              <a:rPr lang="bg-BG" dirty="0" smtClean="0"/>
              <a:t>разширение</a:t>
            </a:r>
            <a:endParaRPr lang="bg-BG" dirty="0"/>
          </a:p>
          <a:p>
            <a:pPr lvl="1"/>
            <a:r>
              <a:rPr lang="bg-BG" dirty="0" smtClean="0"/>
              <a:t>Извежда </a:t>
            </a:r>
            <a:r>
              <a:rPr lang="bg-BG" dirty="0"/>
              <a:t>резултат с файловете и папките, които </a:t>
            </a:r>
            <a:r>
              <a:rPr lang="bg-BG" dirty="0" smtClean="0"/>
              <a:t>отговарят на търсенето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0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 </a:t>
            </a:r>
            <a:r>
              <a:rPr lang="bg-BG" dirty="0"/>
              <a:t>НА ПАПКИТЕ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119446" cy="468000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Стандартен изглед (</a:t>
            </a:r>
            <a:r>
              <a:rPr lang="en-GB" dirty="0" smtClean="0"/>
              <a:t>Details</a:t>
            </a:r>
            <a:r>
              <a:rPr lang="bg-BG" dirty="0" smtClean="0"/>
              <a:t>) -  списък </a:t>
            </a:r>
            <a:r>
              <a:rPr lang="bg-BG" dirty="0"/>
              <a:t>с иконите и имената на файловете и </a:t>
            </a:r>
            <a:r>
              <a:rPr lang="bg-BG" dirty="0" smtClean="0"/>
              <a:t>папките с информация:</a:t>
            </a:r>
            <a:endParaRPr lang="en-GB" dirty="0"/>
          </a:p>
          <a:p>
            <a:pPr lvl="1"/>
            <a:r>
              <a:rPr lang="bg-BG" dirty="0"/>
              <a:t>Име (</a:t>
            </a:r>
            <a:r>
              <a:rPr lang="en-GB" dirty="0"/>
              <a:t>Name</a:t>
            </a:r>
            <a:r>
              <a:rPr lang="bg-BG" dirty="0"/>
              <a:t>)</a:t>
            </a:r>
            <a:r>
              <a:rPr lang="en-GB" dirty="0"/>
              <a:t> – </a:t>
            </a:r>
            <a:r>
              <a:rPr lang="bg-BG" dirty="0"/>
              <a:t>показва иконата и името на </a:t>
            </a:r>
            <a:r>
              <a:rPr lang="bg-BG" dirty="0" smtClean="0"/>
              <a:t>файла/папката</a:t>
            </a:r>
          </a:p>
          <a:p>
            <a:pPr lvl="1"/>
            <a:r>
              <a:rPr lang="bg-BG" dirty="0" smtClean="0"/>
              <a:t>Последна </a:t>
            </a:r>
            <a:r>
              <a:rPr lang="bg-BG" dirty="0"/>
              <a:t>промяна (</a:t>
            </a:r>
            <a:r>
              <a:rPr lang="en-GB" dirty="0"/>
              <a:t>Date Modified</a:t>
            </a:r>
            <a:r>
              <a:rPr lang="bg-BG" dirty="0"/>
              <a:t>) </a:t>
            </a:r>
            <a:r>
              <a:rPr lang="bg-BG" dirty="0" smtClean="0"/>
              <a:t>–дата </a:t>
            </a:r>
            <a:r>
              <a:rPr lang="bg-BG" dirty="0"/>
              <a:t>и </a:t>
            </a:r>
            <a:r>
              <a:rPr lang="bg-BG" dirty="0" smtClean="0"/>
              <a:t>час </a:t>
            </a:r>
            <a:r>
              <a:rPr lang="bg-BG" dirty="0"/>
              <a:t>на последната </a:t>
            </a:r>
            <a:r>
              <a:rPr lang="bg-BG" dirty="0" smtClean="0"/>
              <a:t>промяна;</a:t>
            </a:r>
          </a:p>
          <a:p>
            <a:pPr lvl="1"/>
            <a:r>
              <a:rPr lang="bg-BG" dirty="0" smtClean="0"/>
              <a:t>Тип </a:t>
            </a:r>
            <a:r>
              <a:rPr lang="bg-BG" dirty="0"/>
              <a:t>(</a:t>
            </a:r>
            <a:r>
              <a:rPr lang="en-GB" dirty="0"/>
              <a:t>Type</a:t>
            </a:r>
            <a:r>
              <a:rPr lang="bg-BG" dirty="0"/>
              <a:t>) – </a:t>
            </a:r>
            <a:r>
              <a:rPr lang="bg-BG" dirty="0" smtClean="0"/>
              <a:t>показва дали </a:t>
            </a:r>
            <a:r>
              <a:rPr lang="bg-BG" dirty="0"/>
              <a:t>е папка, или, ако е файл, какъв е неговият </a:t>
            </a:r>
            <a:r>
              <a:rPr lang="bg-BG" dirty="0" smtClean="0"/>
              <a:t>формат</a:t>
            </a:r>
          </a:p>
          <a:p>
            <a:pPr lvl="1"/>
            <a:r>
              <a:rPr lang="en-GB" dirty="0" err="1" smtClean="0"/>
              <a:t>Размери</a:t>
            </a:r>
            <a:r>
              <a:rPr lang="en-GB" dirty="0" smtClean="0"/>
              <a:t> </a:t>
            </a:r>
            <a:r>
              <a:rPr lang="en-GB" dirty="0"/>
              <a:t>(Size)</a:t>
            </a:r>
            <a:r>
              <a:rPr lang="bg-BG" dirty="0"/>
              <a:t> – показва големината, която файлът заема в паметта на </a:t>
            </a:r>
            <a:r>
              <a:rPr lang="bg-BG" dirty="0" smtClean="0"/>
              <a:t>компютъра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493"/>
          <a:stretch/>
        </p:blipFill>
        <p:spPr>
          <a:xfrm>
            <a:off x="6052040" y="1684313"/>
            <a:ext cx="6084242" cy="31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Други изгледи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 Content </a:t>
            </a:r>
            <a:r>
              <a:rPr lang="bg-BG" dirty="0"/>
              <a:t>(Съдържание) – подобен на </a:t>
            </a:r>
            <a:r>
              <a:rPr lang="en-GB" dirty="0"/>
              <a:t>Details</a:t>
            </a:r>
            <a:r>
              <a:rPr lang="bg-BG" dirty="0"/>
              <a:t>, </a:t>
            </a:r>
            <a:r>
              <a:rPr lang="bg-BG"/>
              <a:t>показва </a:t>
            </a:r>
            <a:r>
              <a:rPr lang="bg-BG" smtClean="0"/>
              <a:t>пълната информация </a:t>
            </a:r>
            <a:r>
              <a:rPr lang="bg-BG"/>
              <a:t>за </a:t>
            </a:r>
            <a:r>
              <a:rPr lang="bg-BG" smtClean="0"/>
              <a:t>файловете, </a:t>
            </a:r>
            <a:r>
              <a:rPr lang="bg-BG" dirty="0"/>
              <a:t>но не позволява сортиране;</a:t>
            </a:r>
            <a:endParaRPr lang="en-GB" dirty="0"/>
          </a:p>
          <a:p>
            <a:pPr lvl="0"/>
            <a:r>
              <a:rPr lang="bg-BG" dirty="0" smtClean="0"/>
              <a:t> </a:t>
            </a:r>
            <a:r>
              <a:rPr lang="en-GB" dirty="0" smtClean="0"/>
              <a:t>List </a:t>
            </a:r>
            <a:r>
              <a:rPr lang="en-GB" dirty="0"/>
              <a:t>(</a:t>
            </a:r>
            <a:r>
              <a:rPr lang="bg-BG" dirty="0"/>
              <a:t>Списък</a:t>
            </a:r>
            <a:r>
              <a:rPr lang="en-GB" dirty="0"/>
              <a:t>) – </a:t>
            </a:r>
            <a:r>
              <a:rPr lang="bg-BG" dirty="0"/>
              <a:t>показва елементите, подредени в колони. Виждат се целите имена на файловете;</a:t>
            </a:r>
            <a:endParaRPr lang="en-GB" dirty="0"/>
          </a:p>
          <a:p>
            <a:r>
              <a:rPr lang="bg-BG" dirty="0" smtClean="0"/>
              <a:t> </a:t>
            </a:r>
            <a:r>
              <a:rPr lang="en-GB" dirty="0" smtClean="0"/>
              <a:t>Small </a:t>
            </a:r>
            <a:r>
              <a:rPr lang="en-GB" dirty="0"/>
              <a:t>Icons </a:t>
            </a:r>
            <a:r>
              <a:rPr lang="bg-BG" dirty="0"/>
              <a:t>(Малки икони) – подобен на </a:t>
            </a:r>
            <a:r>
              <a:rPr lang="en-GB" dirty="0"/>
              <a:t>List</a:t>
            </a:r>
            <a:r>
              <a:rPr lang="bg-BG" dirty="0"/>
              <a:t>, но по-компактен, тъй като съкращава имената на по-дългите </a:t>
            </a:r>
            <a:r>
              <a:rPr lang="bg-BG" dirty="0" smtClean="0"/>
              <a:t>файлове</a:t>
            </a:r>
          </a:p>
          <a:p>
            <a:r>
              <a:rPr lang="bg-BG" dirty="0"/>
              <a:t> </a:t>
            </a:r>
            <a:r>
              <a:rPr lang="en-GB" dirty="0"/>
              <a:t>Tiles – </a:t>
            </a:r>
            <a:r>
              <a:rPr lang="bg-BG" dirty="0" smtClean="0"/>
              <a:t>показва иконите, типа и размера </a:t>
            </a:r>
            <a:r>
              <a:rPr lang="bg-BG" dirty="0"/>
              <a:t>на </a:t>
            </a:r>
            <a:r>
              <a:rPr lang="bg-BG" dirty="0" smtClean="0"/>
              <a:t>файловете</a:t>
            </a:r>
            <a:endParaRPr lang="en-GB" dirty="0" smtClean="0"/>
          </a:p>
          <a:p>
            <a:r>
              <a:rPr lang="en-GB" dirty="0"/>
              <a:t> Medium, Large, Extra Large Icons – </a:t>
            </a:r>
            <a:r>
              <a:rPr lang="bg-BG" dirty="0"/>
              <a:t>показва иконите на елементите с все по-голям размер, като изписва името </a:t>
            </a:r>
            <a:r>
              <a:rPr lang="bg-BG" dirty="0" smtClean="0"/>
              <a:t>под</a:t>
            </a:r>
            <a:r>
              <a:rPr lang="en-GB" dirty="0" smtClean="0"/>
              <a:t> </a:t>
            </a:r>
            <a:r>
              <a:rPr lang="bg-BG" dirty="0" smtClean="0"/>
              <a:t>иконата</a:t>
            </a:r>
            <a:r>
              <a:rPr lang="bg-BG" dirty="0"/>
              <a:t>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bg-BG" dirty="0" smtClean="0"/>
              <a:t>Тези </a:t>
            </a:r>
            <a:r>
              <a:rPr lang="bg-BG" dirty="0"/>
              <a:t>изгледи са удобни за бърз преглед на снимки и картинки.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8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Управление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На файловата структура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1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Клавишни комбинации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Клавишна комбинация е използването </a:t>
            </a:r>
            <a:r>
              <a:rPr lang="ru-RU" dirty="0"/>
              <a:t>на два или три клавиша, за да се изпълни определено </a:t>
            </a:r>
            <a:r>
              <a:rPr lang="ru-RU" dirty="0" smtClean="0"/>
              <a:t>действие</a:t>
            </a:r>
          </a:p>
          <a:p>
            <a:r>
              <a:rPr lang="ru-RU" dirty="0"/>
              <a:t> </a:t>
            </a:r>
            <a:r>
              <a:rPr lang="ru-RU" dirty="0" smtClean="0"/>
              <a:t>Клавишната комбинация спестява време</a:t>
            </a:r>
          </a:p>
          <a:p>
            <a:r>
              <a:rPr lang="ru-RU" dirty="0" smtClean="0"/>
              <a:t> Клавишна </a:t>
            </a:r>
            <a:r>
              <a:rPr lang="ru-RU" dirty="0"/>
              <a:t>комбинация от два </a:t>
            </a:r>
            <a:r>
              <a:rPr lang="ru-RU" dirty="0" smtClean="0"/>
              <a:t>клавиша</a:t>
            </a:r>
          </a:p>
          <a:p>
            <a:pPr marL="657225" lvl="1" indent="-457200">
              <a:buFont typeface="+mj-lt"/>
              <a:buAutoNum type="arabicPeriod"/>
            </a:pPr>
            <a:r>
              <a:rPr lang="ru-RU" dirty="0" smtClean="0"/>
              <a:t>Натиска се първият </a:t>
            </a:r>
            <a:r>
              <a:rPr lang="ru-RU" dirty="0"/>
              <a:t>клавиш и се задържа </a:t>
            </a:r>
            <a:r>
              <a:rPr lang="ru-RU" dirty="0" smtClean="0"/>
              <a:t>натиснат</a:t>
            </a:r>
          </a:p>
          <a:p>
            <a:pPr marL="657225" lvl="1" indent="-457200">
              <a:buFont typeface="+mj-lt"/>
              <a:buAutoNum type="arabicPeriod"/>
            </a:pPr>
            <a:r>
              <a:rPr lang="ru-RU" dirty="0" smtClean="0"/>
              <a:t>Натиска </a:t>
            </a:r>
            <a:r>
              <a:rPr lang="ru-RU" dirty="0"/>
              <a:t>се следващият клавиш, което извършва </a:t>
            </a:r>
            <a:r>
              <a:rPr lang="ru-RU" dirty="0" smtClean="0"/>
              <a:t>действието</a:t>
            </a:r>
          </a:p>
          <a:p>
            <a:pPr marL="657225" lvl="1" indent="-457200">
              <a:buFont typeface="+mj-lt"/>
              <a:buAutoNum type="arabicPeriod"/>
            </a:pPr>
            <a:r>
              <a:rPr lang="ru-RU" dirty="0" smtClean="0"/>
              <a:t>И </a:t>
            </a:r>
            <a:r>
              <a:rPr lang="ru-RU" dirty="0"/>
              <a:t>двата клавиша се </a:t>
            </a:r>
            <a:r>
              <a:rPr lang="ru-RU" dirty="0" smtClean="0"/>
              <a:t>отпускат</a:t>
            </a:r>
          </a:p>
          <a:p>
            <a:r>
              <a:rPr lang="ru-RU" dirty="0" smtClean="0"/>
              <a:t> При </a:t>
            </a:r>
            <a:r>
              <a:rPr lang="ru-RU" dirty="0"/>
              <a:t>клавишна комбинация от три клавиша, вторият клавиш също се задържа натиснат заедно с първия, а натискането на третия извършва действието.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5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Маркиране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r>
              <a:rPr lang="bg-BG" dirty="0"/>
              <a:t>За да се извърши действие, първо трябва са е маркира </a:t>
            </a:r>
            <a:r>
              <a:rPr lang="bg-BG" dirty="0" smtClean="0"/>
              <a:t>обектът чрез </a:t>
            </a:r>
            <a:r>
              <a:rPr lang="bg-BG" dirty="0"/>
              <a:t>еднократно щракване с мишката върху </a:t>
            </a:r>
            <a:r>
              <a:rPr lang="bg-BG" dirty="0" smtClean="0"/>
              <a:t>него. </a:t>
            </a:r>
            <a:r>
              <a:rPr lang="bg-BG" dirty="0"/>
              <a:t>Може да се маркират и повече от един обекти по следния начин: </a:t>
            </a:r>
            <a:endParaRPr lang="en-GB" sz="2400" dirty="0"/>
          </a:p>
          <a:p>
            <a:pPr lvl="0"/>
            <a:r>
              <a:rPr lang="bg-BG" dirty="0" smtClean="0"/>
              <a:t> Маркиране </a:t>
            </a:r>
            <a:r>
              <a:rPr lang="bg-BG" dirty="0"/>
              <a:t>на съседни обекти</a:t>
            </a:r>
            <a:endParaRPr lang="en-GB" sz="2400" dirty="0"/>
          </a:p>
          <a:p>
            <a:pPr lvl="1"/>
            <a:r>
              <a:rPr lang="bg-BG" dirty="0"/>
              <a:t>С мишката </a:t>
            </a:r>
            <a:r>
              <a:rPr lang="bg-BG" dirty="0" smtClean="0"/>
              <a:t>– с натискане и провлачване</a:t>
            </a:r>
          </a:p>
          <a:p>
            <a:pPr lvl="1"/>
            <a:r>
              <a:rPr lang="bg-BG" dirty="0" smtClean="0"/>
              <a:t>С </a:t>
            </a:r>
            <a:r>
              <a:rPr lang="bg-BG" dirty="0"/>
              <a:t>клавиатурата </a:t>
            </a:r>
            <a:r>
              <a:rPr lang="bg-BG" dirty="0" smtClean="0"/>
              <a:t>– с </a:t>
            </a:r>
            <a:r>
              <a:rPr lang="bg-BG" dirty="0"/>
              <a:t>натиснат и задържан клавиш </a:t>
            </a:r>
            <a:r>
              <a:rPr lang="en-GB" dirty="0"/>
              <a:t>Shift</a:t>
            </a:r>
            <a:r>
              <a:rPr lang="bg-BG" dirty="0"/>
              <a:t> </a:t>
            </a:r>
            <a:r>
              <a:rPr lang="bg-BG" dirty="0" smtClean="0"/>
              <a:t>и курсорната стрелка</a:t>
            </a:r>
            <a:endParaRPr lang="en-GB" sz="2000" dirty="0"/>
          </a:p>
          <a:p>
            <a:pPr lvl="0"/>
            <a:r>
              <a:rPr lang="bg-BG" dirty="0" smtClean="0"/>
              <a:t> Маркиране </a:t>
            </a:r>
            <a:r>
              <a:rPr lang="bg-BG" dirty="0"/>
              <a:t>на несъседни обекти – </a:t>
            </a:r>
            <a:r>
              <a:rPr lang="bg-BG" dirty="0" smtClean="0"/>
              <a:t>с натиснат </a:t>
            </a:r>
            <a:r>
              <a:rPr lang="bg-BG" dirty="0"/>
              <a:t>и задържан клавиш </a:t>
            </a:r>
            <a:r>
              <a:rPr lang="en-GB" dirty="0"/>
              <a:t>Ctrl </a:t>
            </a:r>
            <a:r>
              <a:rPr lang="bg-BG" dirty="0"/>
              <a:t>се посочват с мишката и маркират един по един по един </a:t>
            </a:r>
            <a:r>
              <a:rPr lang="bg-BG" dirty="0" smtClean="0"/>
              <a:t>обектите</a:t>
            </a:r>
            <a:endParaRPr lang="en-GB" sz="2400" dirty="0"/>
          </a:p>
          <a:p>
            <a:r>
              <a:rPr lang="bg-BG" dirty="0" smtClean="0"/>
              <a:t> Маркиране </a:t>
            </a:r>
            <a:r>
              <a:rPr lang="bg-BG" dirty="0"/>
              <a:t>на цялото съдържание на дадена папка </a:t>
            </a:r>
            <a:r>
              <a:rPr lang="bg-BG" dirty="0" smtClean="0"/>
              <a:t>– </a:t>
            </a:r>
            <a:br>
              <a:rPr lang="bg-BG" dirty="0" smtClean="0"/>
            </a:br>
            <a:r>
              <a:rPr lang="bg-BG" dirty="0" smtClean="0"/>
              <a:t>клавишна комбинация </a:t>
            </a:r>
            <a:r>
              <a:rPr lang="en-GB" dirty="0"/>
              <a:t>Ctrl + 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5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обекти от </a:t>
            </a:r>
            <a:r>
              <a:rPr lang="en-GB" dirty="0" smtClean="0"/>
              <a:t>HOME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1" y="1621226"/>
            <a:ext cx="6586719" cy="468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Избира се от </a:t>
            </a:r>
            <a:r>
              <a:rPr lang="ru-RU" dirty="0"/>
              <a:t>дървото на файловата структура папката, която ще съдържа новата папка.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 </a:t>
            </a:r>
            <a:r>
              <a:rPr lang="ru-RU" dirty="0"/>
              <a:t>лентата с инструменти Home, раздел New, се натиска с мишката бутонът New Folder (Нова Папка</a:t>
            </a:r>
            <a:r>
              <a:rPr lang="ru-RU" dirty="0" smtClean="0"/>
              <a:t>).  Новата </a:t>
            </a:r>
            <a:r>
              <a:rPr lang="ru-RU" dirty="0"/>
              <a:t>папка </a:t>
            </a:r>
            <a:r>
              <a:rPr lang="ru-RU" dirty="0" smtClean="0"/>
              <a:t>е с </a:t>
            </a:r>
            <a:r>
              <a:rPr lang="ru-RU" dirty="0"/>
              <a:t>име по подразбиране New Folder, което още не е потвърдено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Написва </a:t>
            </a:r>
            <a:r>
              <a:rPr lang="ru-RU" dirty="0"/>
              <a:t>се името, избрано за папката, на негово </a:t>
            </a:r>
            <a:r>
              <a:rPr lang="ru-RU" dirty="0" smtClean="0"/>
              <a:t>място</a:t>
            </a:r>
            <a:r>
              <a:rPr lang="ru-RU" dirty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07" t="12021" r="53768" b="35352"/>
          <a:stretch/>
        </p:blipFill>
        <p:spPr>
          <a:xfrm>
            <a:off x="6586719" y="1620838"/>
            <a:ext cx="5236800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ight Arrow 10"/>
          <p:cNvSpPr/>
          <p:nvPr/>
        </p:nvSpPr>
        <p:spPr>
          <a:xfrm flipH="1">
            <a:off x="7864864" y="535955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flipH="1">
            <a:off x="11303973" y="216931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flipH="1">
            <a:off x="10526784" y="3700570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Създаване на обекти</a:t>
            </a:r>
            <a:r>
              <a:rPr lang="en-GB" dirty="0" smtClean="0"/>
              <a:t> </a:t>
            </a:r>
            <a:r>
              <a:rPr lang="bg-BG" dirty="0" smtClean="0"/>
              <a:t>от менюто </a:t>
            </a:r>
            <a:r>
              <a:rPr lang="en-GB" dirty="0" smtClean="0"/>
              <a:t>Home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Създаване на папка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Създаване на други обекти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07" t="15605" r="53768" b="40282"/>
          <a:stretch/>
        </p:blipFill>
        <p:spPr>
          <a:xfrm>
            <a:off x="511235" y="2395727"/>
            <a:ext cx="5236800" cy="39227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ight Arrow 15"/>
          <p:cNvSpPr/>
          <p:nvPr/>
        </p:nvSpPr>
        <p:spPr>
          <a:xfrm flipH="1">
            <a:off x="1789380" y="5815772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/>
              <a:t>2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flipH="1">
            <a:off x="5228489" y="2625532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4451300" y="4156783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4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91" y="2616740"/>
            <a:ext cx="2962275" cy="33528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flipH="1">
            <a:off x="7730128" y="2527334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flipH="1">
            <a:off x="1582359" y="2254547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 flipH="1">
            <a:off x="9204960" y="387582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9" name="Arc 18"/>
          <p:cNvSpPr/>
          <p:nvPr/>
        </p:nvSpPr>
        <p:spPr>
          <a:xfrm flipH="1" flipV="1">
            <a:off x="4111987" y="3891026"/>
            <a:ext cx="6350859" cy="1331695"/>
          </a:xfrm>
          <a:prstGeom prst="arc">
            <a:avLst>
              <a:gd name="adj1" fmla="val 10271339"/>
              <a:gd name="adj2" fmla="val 0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324407">
            <a:off x="5311596" y="4803687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chemeClr val="accent1"/>
                </a:solidFill>
              </a:rPr>
              <a:t>именуване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обекти</a:t>
            </a:r>
            <a:r>
              <a:rPr lang="en-GB" dirty="0"/>
              <a:t> </a:t>
            </a:r>
            <a:r>
              <a:rPr lang="bg-BG" dirty="0"/>
              <a:t>от </a:t>
            </a:r>
            <a:r>
              <a:rPr lang="bg-BG" dirty="0" smtClean="0"/>
              <a:t>контекстното меню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635932"/>
            <a:ext cx="9382125" cy="46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Данни и информация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bg-BG" dirty="0" smtClean="0"/>
              <a:t>Видове данни - </a:t>
            </a:r>
            <a:r>
              <a:rPr lang="ru-RU" dirty="0" smtClean="0"/>
              <a:t>текст </a:t>
            </a:r>
            <a:r>
              <a:rPr lang="ru-RU" dirty="0"/>
              <a:t>(символи), образи, звуци и комбинации между </a:t>
            </a:r>
            <a:r>
              <a:rPr lang="ru-RU" dirty="0" smtClean="0"/>
              <a:t>тях</a:t>
            </a:r>
          </a:p>
          <a:p>
            <a:r>
              <a:rPr lang="ru-RU" dirty="0"/>
              <a:t> </a:t>
            </a:r>
            <a:r>
              <a:rPr lang="ru-RU" dirty="0" smtClean="0"/>
              <a:t>Информация </a:t>
            </a:r>
            <a:r>
              <a:rPr lang="en-GB" dirty="0" smtClean="0"/>
              <a:t>=</a:t>
            </a:r>
            <a:r>
              <a:rPr lang="bg-BG" dirty="0" smtClean="0"/>
              <a:t> </a:t>
            </a:r>
            <a:r>
              <a:rPr lang="ru-RU" dirty="0" smtClean="0"/>
              <a:t>обработени, структурирани </a:t>
            </a:r>
            <a:r>
              <a:rPr lang="ru-RU" dirty="0"/>
              <a:t>и </a:t>
            </a:r>
            <a:r>
              <a:rPr lang="ru-RU" dirty="0" smtClean="0"/>
              <a:t>организирани данни</a:t>
            </a:r>
          </a:p>
          <a:p>
            <a:r>
              <a:rPr lang="ru-RU" dirty="0" smtClean="0"/>
              <a:t> С помощта </a:t>
            </a:r>
            <a:r>
              <a:rPr lang="ru-RU" dirty="0"/>
              <a:t>на компютрите дейностите, свързани със събирането, съхраняването, обработването на данни и получаване на информация от тях могат да бъдат </a:t>
            </a:r>
            <a:r>
              <a:rPr lang="ru-RU" dirty="0" smtClean="0"/>
              <a:t>автоматизирани</a:t>
            </a:r>
          </a:p>
          <a:p>
            <a:r>
              <a:rPr lang="ru-RU" dirty="0"/>
              <a:t> </a:t>
            </a:r>
            <a:r>
              <a:rPr lang="ru-RU" dirty="0" smtClean="0"/>
              <a:t>Данните се </a:t>
            </a:r>
            <a:r>
              <a:rPr lang="ru-RU" dirty="0"/>
              <a:t>представят в дигитален (цифров) вид, за да могат да бъдат прочетени и разбрани от компютъра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" y="2406374"/>
            <a:ext cx="3605646" cy="334750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Изтриване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4" t="12179" r="6916" b="48462"/>
          <a:stretch/>
        </p:blipFill>
        <p:spPr>
          <a:xfrm>
            <a:off x="6176840" y="1986242"/>
            <a:ext cx="1884484" cy="26992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 flipH="1">
            <a:off x="7411093" y="1623530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4" y="1712119"/>
            <a:ext cx="5895975" cy="448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638" y="0"/>
            <a:ext cx="3527969" cy="619839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6200000" flipH="1">
            <a:off x="3372776" y="162352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flipH="1">
            <a:off x="9797024" y="5273970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578583" y="5089304"/>
            <a:ext cx="316920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1. От лентата с инструменти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76840" y="5089304"/>
            <a:ext cx="20426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2. </a:t>
            </a:r>
            <a:r>
              <a:rPr lang="bg-BG" dirty="0"/>
              <a:t>С</a:t>
            </a:r>
            <a:r>
              <a:rPr lang="bg-BG" dirty="0" smtClean="0"/>
              <a:t> клавиатурата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783252" y="3566457"/>
            <a:ext cx="281474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3. От контекстното меню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9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Преименуване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21226"/>
            <a:ext cx="7156938" cy="4680000"/>
          </a:xfrm>
        </p:spPr>
        <p:txBody>
          <a:bodyPr/>
          <a:lstStyle/>
          <a:p>
            <a:r>
              <a:rPr lang="bg-BG" dirty="0" smtClean="0"/>
              <a:t> В една </a:t>
            </a:r>
            <a:r>
              <a:rPr lang="bg-BG" dirty="0"/>
              <a:t>папка не може да има две папки с едно и също име, нито два файла с едно и също име и </a:t>
            </a:r>
            <a:r>
              <a:rPr lang="bg-BG" dirty="0" smtClean="0"/>
              <a:t>разширение</a:t>
            </a:r>
          </a:p>
          <a:p>
            <a:r>
              <a:rPr lang="bg-BG" dirty="0"/>
              <a:t> </a:t>
            </a:r>
            <a:r>
              <a:rPr lang="bg-BG" dirty="0" smtClean="0"/>
              <a:t>Една </a:t>
            </a:r>
            <a:r>
              <a:rPr lang="bg-BG" dirty="0"/>
              <a:t>папка </a:t>
            </a:r>
            <a:r>
              <a:rPr lang="bg-BG" dirty="0" smtClean="0"/>
              <a:t>може </a:t>
            </a:r>
            <a:r>
              <a:rPr lang="bg-BG" dirty="0"/>
              <a:t>да съдържа папка със същото име.</a:t>
            </a:r>
            <a:endParaRPr lang="en-GB" dirty="0"/>
          </a:p>
          <a:p>
            <a:r>
              <a:rPr lang="bg-BG" dirty="0" smtClean="0"/>
              <a:t> Не преименувайте разширението на файла! </a:t>
            </a:r>
            <a:r>
              <a:rPr lang="bg-BG" dirty="0"/>
              <a:t>Това ще попречи на програмите да </a:t>
            </a:r>
            <a:r>
              <a:rPr lang="bg-BG" dirty="0" smtClean="0"/>
              <a:t>го разпознават </a:t>
            </a:r>
            <a:r>
              <a:rPr lang="bg-BG" dirty="0"/>
              <a:t>и отварят </a:t>
            </a:r>
            <a:r>
              <a:rPr lang="bg-BG" dirty="0" smtClean="0"/>
              <a:t>коректно!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2780" y="1810893"/>
            <a:ext cx="3779848" cy="32799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4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Преместване и копиране от </a:t>
            </a:r>
            <a:r>
              <a:rPr lang="en-GB" dirty="0" smtClean="0"/>
              <a:t>Home</a:t>
            </a:r>
            <a:r>
              <a:rPr lang="bg-BG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7728438" cy="4680000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  <a:r>
              <a:rPr lang="bg-BG" dirty="0" smtClean="0"/>
              <a:t>Маркира </a:t>
            </a:r>
            <a:r>
              <a:rPr lang="bg-BG" dirty="0"/>
              <a:t>се обектът, който ще се копира</a:t>
            </a:r>
            <a:r>
              <a:rPr lang="bg-BG" dirty="0" smtClean="0"/>
              <a:t>/</a:t>
            </a:r>
            <a:r>
              <a:rPr lang="en-GB" dirty="0" smtClean="0"/>
              <a:t> </a:t>
            </a:r>
            <a:r>
              <a:rPr lang="bg-BG" dirty="0" smtClean="0"/>
              <a:t>мести </a:t>
            </a:r>
            <a:r>
              <a:rPr lang="bg-BG" dirty="0"/>
              <a:t>(може и повече от един).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bg-BG" dirty="0" smtClean="0"/>
              <a:t>Натиска </a:t>
            </a:r>
            <a:r>
              <a:rPr lang="bg-BG" dirty="0"/>
              <a:t>се бутонът </a:t>
            </a:r>
            <a:r>
              <a:rPr lang="en-GB" dirty="0"/>
              <a:t>Copy </a:t>
            </a:r>
            <a:r>
              <a:rPr lang="bg-BG" dirty="0"/>
              <a:t>за копиране </a:t>
            </a:r>
            <a:r>
              <a:rPr lang="bg-BG" dirty="0" smtClean="0"/>
              <a:t>или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Cut </a:t>
            </a:r>
            <a:r>
              <a:rPr lang="bg-BG" dirty="0"/>
              <a:t>(изрязване) за преместване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bg-BG" dirty="0" smtClean="0"/>
              <a:t>Щраква </a:t>
            </a:r>
            <a:r>
              <a:rPr lang="bg-BG" dirty="0"/>
              <a:t>се с мишката в папката, в която трябва да се появи преместеният / копиран обект.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bg-BG" dirty="0" smtClean="0"/>
              <a:t>Вмъкването </a:t>
            </a:r>
            <a:r>
              <a:rPr lang="bg-BG" dirty="0"/>
              <a:t>става с бутона </a:t>
            </a:r>
            <a:r>
              <a:rPr lang="en-GB" dirty="0"/>
              <a:t>Paste </a:t>
            </a:r>
            <a:r>
              <a:rPr lang="bg-BG" dirty="0"/>
              <a:t>(поставяне)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0004" y="1757240"/>
            <a:ext cx="4007682" cy="194432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3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Преместване и копиране</a:t>
            </a:r>
            <a:br>
              <a:rPr lang="bg-BG" dirty="0" smtClean="0"/>
            </a:br>
            <a:r>
              <a:rPr lang="bg-BG" dirty="0" smtClean="0"/>
              <a:t>с </a:t>
            </a:r>
            <a:r>
              <a:rPr lang="bg-BG" dirty="0"/>
              <a:t>клавишни </a:t>
            </a:r>
            <a:r>
              <a:rPr lang="bg-BG" dirty="0" smtClean="0"/>
              <a:t>комбинации</a:t>
            </a:r>
            <a:r>
              <a:rPr lang="en-GB" dirty="0" smtClean="0"/>
              <a:t> </a:t>
            </a:r>
            <a:r>
              <a:rPr lang="bg-BG" dirty="0" smtClean="0"/>
              <a:t>или с мишка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dirty="0" smtClean="0"/>
              <a:t> </a:t>
            </a:r>
            <a:r>
              <a:rPr lang="bg-BG" dirty="0" smtClean="0"/>
              <a:t>Маркира </a:t>
            </a:r>
            <a:r>
              <a:rPr lang="bg-BG" dirty="0"/>
              <a:t>се обектът, който ще се копира</a:t>
            </a:r>
            <a:r>
              <a:rPr lang="bg-BG" dirty="0" smtClean="0"/>
              <a:t>/</a:t>
            </a:r>
            <a:r>
              <a:rPr lang="en-GB" dirty="0" smtClean="0"/>
              <a:t> </a:t>
            </a:r>
            <a:r>
              <a:rPr lang="bg-BG" dirty="0" smtClean="0"/>
              <a:t>мести </a:t>
            </a:r>
            <a:r>
              <a:rPr lang="bg-BG" dirty="0"/>
              <a:t>(може и повече от един).</a:t>
            </a:r>
            <a:endParaRPr lang="en-GB" dirty="0"/>
          </a:p>
          <a:p>
            <a:pPr lvl="0"/>
            <a:r>
              <a:rPr lang="bg-BG" dirty="0" smtClean="0"/>
              <a:t> </a:t>
            </a:r>
            <a:r>
              <a:rPr lang="en-GB" dirty="0" smtClean="0"/>
              <a:t>Copy</a:t>
            </a:r>
            <a:r>
              <a:rPr lang="bg-BG" dirty="0" smtClean="0"/>
              <a:t> (копиране) </a:t>
            </a:r>
            <a:r>
              <a:rPr lang="en-GB" dirty="0" smtClean="0"/>
              <a:t>= </a:t>
            </a:r>
            <a:r>
              <a:rPr lang="bg-BG" dirty="0"/>
              <a:t>Ctrl + </a:t>
            </a:r>
            <a:r>
              <a:rPr lang="bg-BG" dirty="0" smtClean="0"/>
              <a:t>C</a:t>
            </a:r>
            <a:endParaRPr lang="en-GB" dirty="0" smtClean="0"/>
          </a:p>
          <a:p>
            <a:pPr lvl="0"/>
            <a:r>
              <a:rPr lang="en-GB" dirty="0"/>
              <a:t> </a:t>
            </a:r>
            <a:r>
              <a:rPr lang="en-GB" dirty="0" smtClean="0"/>
              <a:t>Cut </a:t>
            </a:r>
            <a:r>
              <a:rPr lang="bg-BG" dirty="0"/>
              <a:t>(изрязване) </a:t>
            </a:r>
            <a:r>
              <a:rPr lang="en-GB" dirty="0" smtClean="0"/>
              <a:t>= </a:t>
            </a:r>
            <a:r>
              <a:rPr lang="bg-BG" dirty="0"/>
              <a:t>Ctrl + </a:t>
            </a:r>
            <a:r>
              <a:rPr lang="en-GB" dirty="0" smtClean="0"/>
              <a:t>X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en-GB" dirty="0"/>
              <a:t>Paste </a:t>
            </a:r>
            <a:r>
              <a:rPr lang="en-GB" dirty="0" smtClean="0"/>
              <a:t>(</a:t>
            </a:r>
            <a:r>
              <a:rPr lang="bg-BG" dirty="0" smtClean="0"/>
              <a:t>вмъкване) </a:t>
            </a:r>
            <a:r>
              <a:rPr lang="en-GB" dirty="0" smtClean="0"/>
              <a:t>= </a:t>
            </a:r>
            <a:r>
              <a:rPr lang="bg-BG" dirty="0"/>
              <a:t>Ctrl + </a:t>
            </a:r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1377" y="1621226"/>
            <a:ext cx="6450623" cy="4680001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  <a:r>
              <a:rPr lang="bg-BG" dirty="0" smtClean="0"/>
              <a:t>Маркира </a:t>
            </a:r>
            <a:r>
              <a:rPr lang="bg-BG" dirty="0"/>
              <a:t>се обектът, който ще се копира/мести (може и повече от един).</a:t>
            </a:r>
            <a:endParaRPr lang="en-GB" dirty="0"/>
          </a:p>
          <a:p>
            <a:pPr lvl="0"/>
            <a:r>
              <a:rPr lang="en-GB" dirty="0" smtClean="0"/>
              <a:t> </a:t>
            </a:r>
            <a:r>
              <a:rPr lang="bg-BG" dirty="0" smtClean="0"/>
              <a:t>Натиска </a:t>
            </a:r>
            <a:r>
              <a:rPr lang="bg-BG" dirty="0"/>
              <a:t>се с левия бутон </a:t>
            </a:r>
            <a:r>
              <a:rPr lang="bg-BG" dirty="0" smtClean="0"/>
              <a:t>въру </a:t>
            </a:r>
            <a:r>
              <a:rPr lang="bg-BG" dirty="0"/>
              <a:t>обекта и, без да се пуска бутона, </a:t>
            </a:r>
            <a:r>
              <a:rPr lang="bg-BG" dirty="0" smtClean="0"/>
              <a:t>се провлачва </a:t>
            </a:r>
            <a:r>
              <a:rPr lang="bg-BG" dirty="0"/>
              <a:t>до желаното място</a:t>
            </a:r>
            <a:r>
              <a:rPr lang="bg-BG" dirty="0" smtClean="0"/>
              <a:t>.</a:t>
            </a:r>
          </a:p>
          <a:p>
            <a:pPr lvl="1"/>
            <a:r>
              <a:rPr lang="bg-BG" dirty="0" smtClean="0"/>
              <a:t>Ако </a:t>
            </a:r>
            <a:r>
              <a:rPr lang="bg-BG" dirty="0"/>
              <a:t>новото място е папка на същото устройство, обектът се премества </a:t>
            </a:r>
            <a:r>
              <a:rPr lang="bg-BG" dirty="0" smtClean="0"/>
              <a:t>там</a:t>
            </a:r>
          </a:p>
          <a:p>
            <a:pPr lvl="1"/>
            <a:r>
              <a:rPr lang="bg-BG" dirty="0" smtClean="0"/>
              <a:t>Ако </a:t>
            </a:r>
            <a:r>
              <a:rPr lang="bg-BG" dirty="0"/>
              <a:t>новото място е папка на друго устройство, обектът се копира там.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98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5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Файл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r>
              <a:rPr lang="ru-RU" dirty="0"/>
              <a:t>Файлът е компютърно четим документ, </a:t>
            </a:r>
            <a:r>
              <a:rPr lang="ru-RU" dirty="0" smtClean="0"/>
              <a:t>в който се записват данни</a:t>
            </a:r>
          </a:p>
          <a:p>
            <a:r>
              <a:rPr lang="ru-RU" dirty="0" smtClean="0"/>
              <a:t> </a:t>
            </a:r>
            <a:r>
              <a:rPr lang="ru-RU" dirty="0"/>
              <a:t>Разширението на файла определя неговия формат (начин за кодиране на информация) и отговаря на типа на данните, които са записани в </a:t>
            </a:r>
            <a:r>
              <a:rPr lang="ru-RU" dirty="0" smtClean="0"/>
              <a:t>него</a:t>
            </a:r>
          </a:p>
          <a:p>
            <a:r>
              <a:rPr lang="ru-RU" dirty="0" smtClean="0"/>
              <a:t> </a:t>
            </a:r>
            <a:r>
              <a:rPr lang="ru-RU" dirty="0"/>
              <a:t>Различните файлови формати и разширения се разпознават от програмите, които могат да ги отварят, създават или </a:t>
            </a:r>
            <a:r>
              <a:rPr lang="ru-RU" dirty="0" smtClean="0"/>
              <a:t>променят</a:t>
            </a:r>
          </a:p>
          <a:p>
            <a:r>
              <a:rPr lang="ru-RU" dirty="0"/>
              <a:t> </a:t>
            </a:r>
            <a:r>
              <a:rPr lang="ru-RU" dirty="0" smtClean="0"/>
              <a:t>Името </a:t>
            </a:r>
            <a:r>
              <a:rPr lang="ru-RU" dirty="0"/>
              <a:t>на файла служи на потребителя да го </a:t>
            </a:r>
            <a:r>
              <a:rPr lang="ru-RU" dirty="0" smtClean="0"/>
              <a:t>разпознава</a:t>
            </a:r>
          </a:p>
          <a:p>
            <a:r>
              <a:rPr lang="ru-RU" dirty="0"/>
              <a:t> </a:t>
            </a:r>
            <a:r>
              <a:rPr lang="ru-RU" dirty="0" smtClean="0"/>
              <a:t>Размерите на файла </a:t>
            </a:r>
            <a:r>
              <a:rPr lang="ru-RU" dirty="0"/>
              <a:t>показват колко място заема той в паметта на </a:t>
            </a:r>
            <a:r>
              <a:rPr lang="ru-RU" dirty="0" smtClean="0"/>
              <a:t>компютъра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47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Именуване на файл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" y="1621226"/>
            <a:ext cx="9337431" cy="4680000"/>
          </a:xfrm>
        </p:spPr>
        <p:txBody>
          <a:bodyPr/>
          <a:lstStyle/>
          <a:p>
            <a:r>
              <a:rPr lang="bg-BG" dirty="0" smtClean="0"/>
              <a:t> </a:t>
            </a:r>
            <a:r>
              <a:rPr lang="ru-RU" dirty="0" smtClean="0"/>
              <a:t>Образува се от  </a:t>
            </a:r>
            <a:r>
              <a:rPr lang="ru-RU" dirty="0"/>
              <a:t>[име] [точка] [разширение</a:t>
            </a:r>
            <a:r>
              <a:rPr lang="ru-RU" dirty="0" smtClean="0"/>
              <a:t>]</a:t>
            </a:r>
          </a:p>
          <a:p>
            <a:r>
              <a:rPr lang="ru-RU" dirty="0" smtClean="0"/>
              <a:t> Имената могат да включват:</a:t>
            </a:r>
          </a:p>
          <a:p>
            <a:pPr lvl="1"/>
            <a:r>
              <a:rPr lang="ru-RU" dirty="0" smtClean="0"/>
              <a:t>букви на латиница</a:t>
            </a:r>
          </a:p>
          <a:p>
            <a:pPr lvl="1"/>
            <a:r>
              <a:rPr lang="ru-RU" dirty="0" smtClean="0"/>
              <a:t>букви </a:t>
            </a:r>
            <a:r>
              <a:rPr lang="ru-RU" dirty="0"/>
              <a:t>от други </a:t>
            </a:r>
            <a:r>
              <a:rPr lang="ru-RU" dirty="0" smtClean="0"/>
              <a:t>азбуки</a:t>
            </a:r>
            <a:r>
              <a:rPr lang="ru-RU" dirty="0"/>
              <a:t> </a:t>
            </a:r>
            <a:r>
              <a:rPr lang="ru-RU" dirty="0" smtClean="0"/>
              <a:t>(включително кирилица)</a:t>
            </a:r>
          </a:p>
          <a:p>
            <a:pPr lvl="1"/>
            <a:r>
              <a:rPr lang="ru-RU" dirty="0" smtClean="0"/>
              <a:t>някои </a:t>
            </a:r>
            <a:r>
              <a:rPr lang="ru-RU" dirty="0"/>
              <a:t>символи – например интевал, тире, долна  черта, точка, запетая, скоби, амперсанд </a:t>
            </a:r>
            <a:r>
              <a:rPr lang="ru-RU" dirty="0" smtClean="0"/>
              <a:t>(&amp;)…</a:t>
            </a:r>
          </a:p>
          <a:p>
            <a:r>
              <a:rPr lang="ru-RU" dirty="0" smtClean="0"/>
              <a:t> Разширенията са </a:t>
            </a:r>
            <a:r>
              <a:rPr lang="ru-RU" b="1" dirty="0" smtClean="0"/>
              <a:t>само</a:t>
            </a:r>
            <a:r>
              <a:rPr lang="ru-RU" dirty="0" smtClean="0"/>
              <a:t> на латиница</a:t>
            </a:r>
          </a:p>
          <a:p>
            <a:r>
              <a:rPr lang="ru-RU" dirty="0"/>
              <a:t> </a:t>
            </a:r>
            <a:r>
              <a:rPr lang="ru-RU" dirty="0" smtClean="0"/>
              <a:t>Разлики </a:t>
            </a:r>
            <a:r>
              <a:rPr lang="ru-RU" dirty="0"/>
              <a:t>между главни и малки букви </a:t>
            </a:r>
            <a:r>
              <a:rPr lang="ru-RU" dirty="0" smtClean="0"/>
              <a:t>няма</a:t>
            </a:r>
          </a:p>
          <a:p>
            <a:r>
              <a:rPr lang="ru-RU" dirty="0" smtClean="0"/>
              <a:t> </a:t>
            </a:r>
            <a:r>
              <a:rPr lang="ru-RU" dirty="0"/>
              <a:t>Дължината на името в повечето системи е ограничена до 44 или до 255 </a:t>
            </a:r>
            <a:r>
              <a:rPr lang="ru-RU" dirty="0" smtClean="0"/>
              <a:t>знака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9327" y="1450757"/>
            <a:ext cx="3753620" cy="2164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2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Файлова структура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Дървовидна </a:t>
            </a:r>
            <a:r>
              <a:rPr lang="ru-RU" dirty="0"/>
              <a:t>организация на </a:t>
            </a:r>
            <a:r>
              <a:rPr lang="ru-RU" dirty="0" smtClean="0"/>
              <a:t>данните, при която файловете се подреждат в йерархично разположени папки. Папките имат имена, </a:t>
            </a:r>
            <a:br>
              <a:rPr lang="ru-RU" dirty="0" smtClean="0"/>
            </a:br>
            <a:r>
              <a:rPr lang="ru-RU" dirty="0" smtClean="0"/>
              <a:t>но не и разширения</a:t>
            </a:r>
          </a:p>
          <a:p>
            <a:pPr lvl="1"/>
            <a:r>
              <a:rPr lang="ru-RU" dirty="0" smtClean="0"/>
              <a:t>Корен - папката</a:t>
            </a:r>
            <a:r>
              <a:rPr lang="ru-RU" dirty="0"/>
              <a:t>, която включва в себе си всички останали </a:t>
            </a:r>
            <a:r>
              <a:rPr lang="ru-RU" dirty="0" smtClean="0"/>
              <a:t>папки</a:t>
            </a:r>
          </a:p>
          <a:p>
            <a:pPr lvl="1"/>
            <a:r>
              <a:rPr lang="ru-RU" dirty="0" smtClean="0"/>
              <a:t>Клони – останалите папки</a:t>
            </a:r>
          </a:p>
          <a:p>
            <a:pPr lvl="1"/>
            <a:r>
              <a:rPr lang="ru-RU" dirty="0" smtClean="0"/>
              <a:t>Листа – файловете, разположени в папките</a:t>
            </a:r>
          </a:p>
          <a:p>
            <a:r>
              <a:rPr lang="ru-RU" dirty="0"/>
              <a:t> </a:t>
            </a:r>
            <a:r>
              <a:rPr lang="ru-RU" dirty="0" smtClean="0"/>
              <a:t>Папката – корен в </a:t>
            </a:r>
            <a:r>
              <a:rPr lang="en-GB" dirty="0" smtClean="0"/>
              <a:t>Windows </a:t>
            </a:r>
            <a:r>
              <a:rPr lang="bg-BG" dirty="0" smtClean="0"/>
              <a:t>е </a:t>
            </a:r>
            <a:r>
              <a:rPr lang="en-GB" dirty="0" smtClean="0"/>
              <a:t>Computer (This PC)</a:t>
            </a:r>
            <a:r>
              <a:rPr lang="bg-BG" dirty="0" smtClean="0"/>
              <a:t> и включва всички устройства с памет</a:t>
            </a:r>
          </a:p>
          <a:p>
            <a:pPr lvl="1"/>
            <a:r>
              <a:rPr lang="ru-RU" dirty="0" smtClean="0"/>
              <a:t>Устройствата </a:t>
            </a:r>
            <a:r>
              <a:rPr lang="ru-RU" dirty="0"/>
              <a:t>с </a:t>
            </a:r>
            <a:r>
              <a:rPr lang="ru-RU" dirty="0" smtClean="0"/>
              <a:t>памет имат след името си </a:t>
            </a:r>
            <a:r>
              <a:rPr lang="ru-RU" dirty="0"/>
              <a:t>главни букви на </a:t>
            </a:r>
            <a:r>
              <a:rPr lang="ru-RU" dirty="0" smtClean="0"/>
              <a:t>латиница, показващи </a:t>
            </a:r>
            <a:r>
              <a:rPr lang="ru-RU" dirty="0"/>
              <a:t>йерархията на </a:t>
            </a:r>
            <a:r>
              <a:rPr lang="ru-RU" dirty="0" smtClean="0"/>
              <a:t>устройството – </a:t>
            </a:r>
            <a:r>
              <a:rPr lang="ru-RU" dirty="0"/>
              <a:t>първото винаги е C:, а </a:t>
            </a:r>
            <a:r>
              <a:rPr lang="ru-RU" dirty="0" smtClean="0"/>
              <a:t>следващите </a:t>
            </a:r>
            <a:r>
              <a:rPr lang="ru-RU" dirty="0"/>
              <a:t>– D:, E:, F: и т.н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Върху </a:t>
            </a:r>
            <a:r>
              <a:rPr lang="ru-RU" dirty="0"/>
              <a:t>всяко устройство може да бъде създаден клон на </a:t>
            </a:r>
            <a:r>
              <a:rPr lang="ru-RU" dirty="0" smtClean="0"/>
              <a:t>дървото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8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"/>
            <a:ext cx="10565297" cy="684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46373" y="456205"/>
            <a:ext cx="4783284" cy="13480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 smtClean="0"/>
              <a:t>Основната папка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bg-BG" dirty="0" smtClean="0"/>
              <a:t>във </a:t>
            </a:r>
            <a:r>
              <a:rPr lang="en-GB" dirty="0" smtClean="0"/>
              <a:t>File Explorer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ФАЙЛОВ </a:t>
            </a:r>
            <a:r>
              <a:rPr lang="bg-BG" dirty="0"/>
              <a:t>МЕНИДЖЪР (</a:t>
            </a:r>
            <a:r>
              <a:rPr lang="en-GB" dirty="0"/>
              <a:t>FILE EXPLORER)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 Показва файловата структура и п</a:t>
            </a:r>
            <a:r>
              <a:rPr lang="ru-RU" dirty="0" smtClean="0"/>
              <a:t>озволява разглеждане </a:t>
            </a:r>
            <a:r>
              <a:rPr lang="ru-RU" dirty="0"/>
              <a:t>и организиране на </a:t>
            </a:r>
            <a:r>
              <a:rPr lang="ru-RU" dirty="0" smtClean="0"/>
              <a:t>файловете и папките </a:t>
            </a:r>
            <a:r>
              <a:rPr lang="ru-RU" dirty="0"/>
              <a:t>в операционната система </a:t>
            </a:r>
            <a:r>
              <a:rPr lang="ru-RU" dirty="0" smtClean="0"/>
              <a:t>Windows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7056"/>
          <a:stretch/>
        </p:blipFill>
        <p:spPr>
          <a:xfrm>
            <a:off x="1094994" y="1"/>
            <a:ext cx="10115550" cy="49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се отваря</a:t>
            </a:r>
            <a:br>
              <a:rPr lang="bg-BG" dirty="0" smtClean="0"/>
            </a:br>
            <a:r>
              <a:rPr lang="en-GB" dirty="0" smtClean="0"/>
              <a:t>File</a:t>
            </a:r>
            <a:r>
              <a:rPr lang="bg-BG" dirty="0" smtClean="0"/>
              <a:t> </a:t>
            </a:r>
            <a:r>
              <a:rPr lang="en-GB" dirty="0" smtClean="0"/>
              <a:t>Explorer</a:t>
            </a:r>
            <a:r>
              <a:rPr lang="bg-BG" dirty="0" smtClean="0"/>
              <a:t> в </a:t>
            </a:r>
            <a:r>
              <a:rPr lang="en-GB" dirty="0" smtClean="0"/>
              <a:t>Windows 10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b="1" dirty="0" smtClean="0"/>
              <a:t>ОТ МЕНЮТО </a:t>
            </a:r>
            <a:r>
              <a:rPr lang="en-GB" b="1" dirty="0" smtClean="0"/>
              <a:t>START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Натиснете бутона </a:t>
            </a:r>
            <a:r>
              <a:rPr lang="en-GB" dirty="0" smtClean="0"/>
              <a:t>Start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Отидете на буквата </a:t>
            </a:r>
            <a:r>
              <a:rPr lang="en-GB" dirty="0" smtClean="0"/>
              <a:t>W </a:t>
            </a:r>
            <a:r>
              <a:rPr lang="bg-BG" dirty="0" smtClean="0"/>
              <a:t>(от </a:t>
            </a:r>
            <a:r>
              <a:rPr lang="en-GB" dirty="0" smtClean="0"/>
              <a:t>Windows</a:t>
            </a:r>
            <a:r>
              <a:rPr lang="bg-BG" dirty="0" smtClean="0"/>
              <a:t>)</a:t>
            </a:r>
            <a:endParaRPr lang="en-GB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Разгънете категорията </a:t>
            </a:r>
            <a:r>
              <a:rPr lang="en-GB" dirty="0" smtClean="0"/>
              <a:t>Windows System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Кликнете върху </a:t>
            </a:r>
            <a:r>
              <a:rPr lang="en-GB" dirty="0" smtClean="0"/>
              <a:t>File Explorer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b="1" dirty="0" smtClean="0"/>
              <a:t>ОТ ПОЛЕТО ЗА ТЪРСЕНЕ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Кликнете в полето за търсене или натиснете на клавиатурата клавишите </a:t>
            </a:r>
            <a:r>
              <a:rPr lang="en-GB" dirty="0" err="1" smtClean="0"/>
              <a:t>Windows+S</a:t>
            </a:r>
            <a:endParaRPr lang="bg-BG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Започнете да изписвате </a:t>
            </a:r>
            <a:r>
              <a:rPr lang="en-GB" dirty="0" smtClean="0"/>
              <a:t>File Explorer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bg-BG" dirty="0" smtClean="0"/>
              <a:t>Когато се появи, кликнете върху него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45" r="78920" b="1"/>
          <a:stretch/>
        </p:blipFill>
        <p:spPr>
          <a:xfrm>
            <a:off x="4746708" y="556038"/>
            <a:ext cx="3241517" cy="6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386" t="29091" r="75199"/>
          <a:stretch/>
        </p:blipFill>
        <p:spPr>
          <a:xfrm>
            <a:off x="8198426" y="556038"/>
            <a:ext cx="3439234" cy="61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62704" y="93518"/>
            <a:ext cx="218874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/>
              <a:t>ОТ МЕНЮТО </a:t>
            </a:r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540037" y="93518"/>
            <a:ext cx="275601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ОТ ПОЛЕТО ЗА ТЪРСЕНЕ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4266788" y="6260071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4817344" y="468500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>
            <a:off x="4817344" y="298027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336890" y="4073236"/>
            <a:ext cx="2539419" cy="4779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g-BG" sz="2000" b="1" dirty="0" smtClean="0">
                <a:ln w="0"/>
                <a:solidFill>
                  <a:schemeClr val="accent1"/>
                </a:solidFill>
              </a:rPr>
              <a:t>4</a:t>
            </a:r>
            <a:endParaRPr lang="en-GB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7528560" y="4073236"/>
            <a:ext cx="347748" cy="4779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ln w="0"/>
                <a:solidFill>
                  <a:schemeClr val="bg1"/>
                </a:solidFill>
              </a:rPr>
              <a:t>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20730" y="6270231"/>
            <a:ext cx="2539419" cy="47798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g-BG" sz="2000" b="1" dirty="0" smtClean="0">
                <a:ln w="0"/>
                <a:solidFill>
                  <a:schemeClr val="accent1"/>
                </a:solidFill>
              </a:rPr>
              <a:t>4</a:t>
            </a:r>
            <a:endParaRPr lang="en-GB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0312400" y="6270231"/>
            <a:ext cx="347748" cy="4779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ln w="0"/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flipH="1">
            <a:off x="9805424" y="1447959"/>
            <a:ext cx="519546" cy="50915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g-BG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1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</a:t>
            </a:r>
            <a:r>
              <a:rPr lang="en-GB" dirty="0" smtClean="0"/>
              <a:t>File Explorer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ru-RU" dirty="0" smtClean="0"/>
              <a:t>Меню </a:t>
            </a:r>
            <a:r>
              <a:rPr lang="ru-RU" dirty="0"/>
              <a:t>и лента с инструменти </a:t>
            </a:r>
            <a:r>
              <a:rPr lang="ru-RU" dirty="0" smtClean="0"/>
              <a:t>–позволяват </a:t>
            </a:r>
            <a:r>
              <a:rPr lang="ru-RU" dirty="0"/>
              <a:t>извършването на различни дейности с папките и файловете;</a:t>
            </a:r>
          </a:p>
          <a:p>
            <a:r>
              <a:rPr lang="en-GB" dirty="0" smtClean="0"/>
              <a:t> </a:t>
            </a:r>
            <a:r>
              <a:rPr lang="ru-RU" dirty="0" smtClean="0"/>
              <a:t>Файлова </a:t>
            </a:r>
            <a:r>
              <a:rPr lang="ru-RU" dirty="0"/>
              <a:t>структура </a:t>
            </a:r>
            <a:r>
              <a:rPr lang="ru-RU" dirty="0" smtClean="0"/>
              <a:t>–</a:t>
            </a:r>
            <a:r>
              <a:rPr lang="en-GB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лявата част на </a:t>
            </a:r>
            <a:r>
              <a:rPr lang="ru-RU" dirty="0" smtClean="0"/>
              <a:t>прозореца</a:t>
            </a:r>
            <a:r>
              <a:rPr lang="en-GB" dirty="0" smtClean="0"/>
              <a:t>;</a:t>
            </a:r>
            <a:r>
              <a:rPr lang="ru-RU" dirty="0" smtClean="0"/>
              <a:t> </a:t>
            </a:r>
            <a:r>
              <a:rPr lang="ru-RU" dirty="0"/>
              <a:t>показва дървото на папките. </a:t>
            </a:r>
            <a:endParaRPr lang="en-GB" dirty="0" smtClean="0"/>
          </a:p>
          <a:p>
            <a:r>
              <a:rPr lang="en-GB" dirty="0"/>
              <a:t> </a:t>
            </a:r>
            <a:r>
              <a:rPr lang="ru-RU" dirty="0" smtClean="0"/>
              <a:t>Съдържание </a:t>
            </a:r>
            <a:r>
              <a:rPr lang="ru-RU" dirty="0"/>
              <a:t>на папка </a:t>
            </a:r>
            <a:r>
              <a:rPr lang="ru-RU" dirty="0" smtClean="0"/>
              <a:t>–</a:t>
            </a:r>
            <a:r>
              <a:rPr lang="en-GB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дясната, най-голяма част на </a:t>
            </a:r>
            <a:r>
              <a:rPr lang="ru-RU" dirty="0" smtClean="0"/>
              <a:t>прозореца</a:t>
            </a:r>
            <a:r>
              <a:rPr lang="en-GB" dirty="0" smtClean="0"/>
              <a:t>;</a:t>
            </a:r>
            <a:r>
              <a:rPr lang="ru-RU" dirty="0" smtClean="0"/>
              <a:t> </a:t>
            </a:r>
            <a:r>
              <a:rPr lang="ru-RU" dirty="0"/>
              <a:t>показва, когато бъде избрана папка от дървото</a:t>
            </a:r>
            <a:r>
              <a:rPr lang="ru-RU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38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4289</TotalTime>
  <Words>1748</Words>
  <Application>Microsoft Office PowerPoint</Application>
  <PresentationFormat>Custom</PresentationFormat>
  <Paragraphs>175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1.3 Управление на данни, информация и дигитално съдържание</vt:lpstr>
      <vt:lpstr>Данни и информация</vt:lpstr>
      <vt:lpstr>Файл</vt:lpstr>
      <vt:lpstr>Именуване на файл</vt:lpstr>
      <vt:lpstr>Файлова структура</vt:lpstr>
      <vt:lpstr>Основната папка  във File Explorer</vt:lpstr>
      <vt:lpstr>ФАЙЛОВ МЕНИДЖЪР (FILE EXPLORER)</vt:lpstr>
      <vt:lpstr>Как се отваря File Explorer в Windows 10</vt:lpstr>
      <vt:lpstr>Структура на File Explorer</vt:lpstr>
      <vt:lpstr>Какво показва File Explorer</vt:lpstr>
      <vt:lpstr>Други полета във File Explorer</vt:lpstr>
      <vt:lpstr>СЪДЪРЖАНИЕ НА ПАПКИТЕ</vt:lpstr>
      <vt:lpstr>Други изгледи</vt:lpstr>
      <vt:lpstr>Управление</vt:lpstr>
      <vt:lpstr>Клавишни комбинации</vt:lpstr>
      <vt:lpstr>Маркиране</vt:lpstr>
      <vt:lpstr>Създаване на обекти от HOME</vt:lpstr>
      <vt:lpstr>Създаване на обекти от менюто Home</vt:lpstr>
      <vt:lpstr>Създаване на обекти от контекстното меню</vt:lpstr>
      <vt:lpstr>Изтриване</vt:lpstr>
      <vt:lpstr>Преименуване</vt:lpstr>
      <vt:lpstr>Преместване и копиране от Home </vt:lpstr>
      <vt:lpstr>Преместване и копиране с клавишни комбинации или с мишка</vt:lpstr>
      <vt:lpstr>Благодаря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Windows User</cp:lastModifiedBy>
  <cp:revision>264</cp:revision>
  <dcterms:created xsi:type="dcterms:W3CDTF">2023-01-03T13:46:11Z</dcterms:created>
  <dcterms:modified xsi:type="dcterms:W3CDTF">2023-02-21T04:39:18Z</dcterms:modified>
</cp:coreProperties>
</file>